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256" r:id="rId2"/>
    <p:sldId id="282" r:id="rId3"/>
    <p:sldId id="257" r:id="rId4"/>
    <p:sldId id="260" r:id="rId5"/>
    <p:sldId id="258" r:id="rId6"/>
    <p:sldId id="259" r:id="rId7"/>
    <p:sldId id="288" r:id="rId8"/>
    <p:sldId id="289" r:id="rId9"/>
    <p:sldId id="290" r:id="rId10"/>
    <p:sldId id="291" r:id="rId11"/>
    <p:sldId id="292" r:id="rId12"/>
    <p:sldId id="293" r:id="rId13"/>
    <p:sldId id="270" r:id="rId14"/>
    <p:sldId id="294" r:id="rId15"/>
    <p:sldId id="295" r:id="rId16"/>
    <p:sldId id="301" r:id="rId17"/>
    <p:sldId id="283" r:id="rId18"/>
    <p:sldId id="300" r:id="rId19"/>
    <p:sldId id="302" r:id="rId20"/>
    <p:sldId id="287" r:id="rId21"/>
    <p:sldId id="306" r:id="rId22"/>
    <p:sldId id="307" r:id="rId23"/>
    <p:sldId id="286" r:id="rId24"/>
    <p:sldId id="311" r:id="rId25"/>
    <p:sldId id="312" r:id="rId26"/>
    <p:sldId id="313" r:id="rId27"/>
    <p:sldId id="285" r:id="rId28"/>
    <p:sldId id="309" r:id="rId29"/>
    <p:sldId id="310" r:id="rId30"/>
    <p:sldId id="271" r:id="rId31"/>
    <p:sldId id="315" r:id="rId32"/>
    <p:sldId id="316" r:id="rId33"/>
    <p:sldId id="317" r:id="rId34"/>
    <p:sldId id="262" r:id="rId35"/>
    <p:sldId id="261" r:id="rId36"/>
    <p:sldId id="299" r:id="rId37"/>
    <p:sldId id="296" r:id="rId38"/>
    <p:sldId id="298" r:id="rId39"/>
    <p:sldId id="297" r:id="rId40"/>
    <p:sldId id="268" r:id="rId41"/>
    <p:sldId id="264" r:id="rId42"/>
    <p:sldId id="303" r:id="rId43"/>
    <p:sldId id="304" r:id="rId44"/>
    <p:sldId id="265" r:id="rId45"/>
    <p:sldId id="269" r:id="rId46"/>
    <p:sldId id="266" r:id="rId47"/>
    <p:sldId id="267" r:id="rId48"/>
    <p:sldId id="272" r:id="rId49"/>
    <p:sldId id="273" r:id="rId50"/>
    <p:sldId id="276" r:id="rId51"/>
    <p:sldId id="274" r:id="rId52"/>
    <p:sldId id="275" r:id="rId53"/>
    <p:sldId id="278" r:id="rId54"/>
    <p:sldId id="279" r:id="rId55"/>
    <p:sldId id="280" r:id="rId56"/>
    <p:sldId id="281" r:id="rId57"/>
    <p:sldId id="305" r:id="rId58"/>
    <p:sldId id="308" r:id="rId59"/>
    <p:sldId id="314" r:id="rId60"/>
    <p:sldId id="318" r:id="rId61"/>
    <p:sldId id="319" r:id="rId62"/>
    <p:sldId id="32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29A596-49AB-2C9C-858D-8E4D92B7FC87}" v="716" dt="2024-11-17T03:39:02.766"/>
    <p1510:client id="{264E2028-5D9A-65A4-58CD-9FC4DE94D202}" v="516" dt="2024-11-16T22:38:23.442"/>
    <p1510:client id="{31AF80FA-1558-0EFE-CD0C-BE57E7B71D33}" v="2873" dt="2024-11-17T04:46:17.002"/>
    <p1510:client id="{4C906D6C-A65E-BDAD-BE1E-2EE494BA6927}" v="32" dt="2024-11-16T21:28:16.798"/>
    <p1510:client id="{8C12D593-531C-BFF0-DE1A-28BDE169894D}" v="518" dt="2024-11-17T04:08:11.992"/>
    <p1510:client id="{C43DD82C-C7F6-7A9B-7D3C-5D208ACC125A}" v="11" dt="2024-11-17T02:05:39.6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81726-49D6-4736-8AC3-31F598BD145F}" type="datetimeFigureOut">
              <a:t>11/16/2024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8623A-4776-4642-9AAC-3899F36C53D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33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Introduction PART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8623A-4776-4642-9AAC-3899F36C53DC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05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MY PART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8623A-4776-4642-9AAC-3899F36C53DC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06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Strider 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Wilson Huang</a:t>
            </a:r>
          </a:p>
          <a:p>
            <a:r>
              <a:rPr lang="en-US"/>
              <a:t>Jacob Wroblewski</a:t>
            </a:r>
          </a:p>
          <a:p>
            <a:r>
              <a:rPr lang="en-US"/>
              <a:t>Xin</a:t>
            </a:r>
          </a:p>
          <a:p>
            <a:r>
              <a:rPr lang="en-US" err="1"/>
              <a:t>Peiqi</a:t>
            </a:r>
            <a:r>
              <a:rPr lang="en-US"/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C1203-93BB-34F0-00FD-3AFDD9074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3" y="690"/>
            <a:ext cx="10515600" cy="1325563"/>
          </a:xfrm>
        </p:spPr>
        <p:txBody>
          <a:bodyPr/>
          <a:lstStyle/>
          <a:p>
            <a:r>
              <a:rPr lang="en-US">
                <a:latin typeface="Bookman Old Style"/>
              </a:rPr>
              <a:t>Testing</a:t>
            </a:r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04EC771A-E786-522B-2F83-4A4EB2097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028" y="1493320"/>
            <a:ext cx="3542674" cy="508220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249249-568F-A43D-7195-3D47E54ECBFB}"/>
              </a:ext>
            </a:extLst>
          </p:cNvPr>
          <p:cNvSpPr txBox="1"/>
          <p:nvPr/>
        </p:nvSpPr>
        <p:spPr>
          <a:xfrm>
            <a:off x="5214730" y="1510747"/>
            <a:ext cx="686462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400">
                <a:latin typeface="Bookman Old Style"/>
              </a:rPr>
              <a:t>Shows Correct 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0542A-5B75-BD59-05F2-4993F7F257DE}"/>
              </a:ext>
            </a:extLst>
          </p:cNvPr>
          <p:cNvSpPr txBox="1"/>
          <p:nvPr/>
        </p:nvSpPr>
        <p:spPr>
          <a:xfrm>
            <a:off x="5214729" y="3047999"/>
            <a:ext cx="588396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400">
                <a:latin typeface="Bookman Old Style"/>
              </a:rPr>
              <a:t>Done In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1DF59-A049-14BD-4009-310AB2036E01}"/>
              </a:ext>
            </a:extLst>
          </p:cNvPr>
          <p:cNvSpPr txBox="1"/>
          <p:nvPr/>
        </p:nvSpPr>
        <p:spPr>
          <a:xfrm>
            <a:off x="5214730" y="4764156"/>
            <a:ext cx="631465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400">
                <a:latin typeface="Bookman Old Style"/>
              </a:rPr>
              <a:t>Everything Verified</a:t>
            </a:r>
          </a:p>
        </p:txBody>
      </p:sp>
    </p:spTree>
    <p:extLst>
      <p:ext uri="{BB962C8B-B14F-4D97-AF65-F5344CB8AC3E}">
        <p14:creationId xmlns:p14="http://schemas.microsoft.com/office/powerpoint/2010/main" val="784818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C1203-93BB-34F0-00FD-3AFDD9074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" y="690"/>
            <a:ext cx="10515600" cy="1325563"/>
          </a:xfrm>
        </p:spPr>
        <p:txBody>
          <a:bodyPr/>
          <a:lstStyle/>
          <a:p>
            <a:r>
              <a:rPr lang="en-US">
                <a:latin typeface="Bookman Old Style"/>
              </a:rPr>
              <a:t>Testing</a:t>
            </a:r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04EC771A-E786-522B-2F83-4A4EB2097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934755" y="1513198"/>
            <a:ext cx="3542674" cy="508220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249249-568F-A43D-7195-3D47E54ECBFB}"/>
              </a:ext>
            </a:extLst>
          </p:cNvPr>
          <p:cNvSpPr txBox="1"/>
          <p:nvPr/>
        </p:nvSpPr>
        <p:spPr>
          <a:xfrm>
            <a:off x="12317896" y="1477617"/>
            <a:ext cx="686462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400">
                <a:latin typeface="Bookman Old Style"/>
              </a:rPr>
              <a:t>Shows Correct 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0542A-5B75-BD59-05F2-4993F7F257DE}"/>
              </a:ext>
            </a:extLst>
          </p:cNvPr>
          <p:cNvSpPr txBox="1"/>
          <p:nvPr/>
        </p:nvSpPr>
        <p:spPr>
          <a:xfrm>
            <a:off x="12317895" y="3014869"/>
            <a:ext cx="588396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400">
                <a:latin typeface="Bookman Old Style"/>
              </a:rPr>
              <a:t>Done In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1DF59-A049-14BD-4009-310AB2036E01}"/>
              </a:ext>
            </a:extLst>
          </p:cNvPr>
          <p:cNvSpPr txBox="1"/>
          <p:nvPr/>
        </p:nvSpPr>
        <p:spPr>
          <a:xfrm>
            <a:off x="12317896" y="4731026"/>
            <a:ext cx="631465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400">
                <a:latin typeface="Bookman Old Style"/>
              </a:rPr>
              <a:t>Everything Verified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B999AA7-BB4B-2424-9B93-2276CE105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79" y="1384852"/>
            <a:ext cx="7005242" cy="4982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DE5784-E372-FE55-829D-E5792BA2A92C}"/>
              </a:ext>
            </a:extLst>
          </p:cNvPr>
          <p:cNvSpPr txBox="1"/>
          <p:nvPr/>
        </p:nvSpPr>
        <p:spPr>
          <a:xfrm>
            <a:off x="7507356" y="1954694"/>
            <a:ext cx="427382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>
                <a:latin typeface="Bookman Old Style"/>
              </a:rPr>
              <a:t>Properly Yielded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B357C-F0B3-0DF3-75EC-43B49081E86B}"/>
              </a:ext>
            </a:extLst>
          </p:cNvPr>
          <p:cNvSpPr txBox="1"/>
          <p:nvPr/>
        </p:nvSpPr>
        <p:spPr>
          <a:xfrm>
            <a:off x="7507355" y="4823790"/>
            <a:ext cx="427382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>
                <a:latin typeface="Bookman Old Style"/>
              </a:rPr>
              <a:t>Properly Cleaned</a:t>
            </a:r>
          </a:p>
        </p:txBody>
      </p:sp>
    </p:spTree>
    <p:extLst>
      <p:ext uri="{BB962C8B-B14F-4D97-AF65-F5344CB8AC3E}">
        <p14:creationId xmlns:p14="http://schemas.microsoft.com/office/powerpoint/2010/main" val="2484445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C1203-93BB-34F0-00FD-3AFDD9074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" y="690"/>
            <a:ext cx="10515600" cy="1325563"/>
          </a:xfrm>
        </p:spPr>
        <p:txBody>
          <a:bodyPr/>
          <a:lstStyle/>
          <a:p>
            <a:r>
              <a:rPr lang="en-US">
                <a:latin typeface="Bookman Old Style"/>
              </a:rPr>
              <a:t>Testing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B999AA7-BB4B-2424-9B93-2276CE105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07212" y="1517374"/>
            <a:ext cx="7005242" cy="4982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DE5784-E372-FE55-829D-E5792BA2A92C}"/>
              </a:ext>
            </a:extLst>
          </p:cNvPr>
          <p:cNvSpPr txBox="1"/>
          <p:nvPr/>
        </p:nvSpPr>
        <p:spPr>
          <a:xfrm>
            <a:off x="12264886" y="1928190"/>
            <a:ext cx="427382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>
                <a:latin typeface="Bookman Old Style"/>
              </a:rPr>
              <a:t>Properly Yielded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B357C-F0B3-0DF3-75EC-43B49081E86B}"/>
              </a:ext>
            </a:extLst>
          </p:cNvPr>
          <p:cNvSpPr txBox="1"/>
          <p:nvPr/>
        </p:nvSpPr>
        <p:spPr>
          <a:xfrm>
            <a:off x="12264885" y="4797286"/>
            <a:ext cx="427382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>
                <a:latin typeface="Bookman Old Style"/>
              </a:rPr>
              <a:t>Properly Cleaned</a:t>
            </a:r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BE610A7-1AA8-0729-FD6A-97BCCF1C7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7" y="2385391"/>
            <a:ext cx="4515592" cy="411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E27370-28C1-1B52-5333-51EFE0E46719}"/>
              </a:ext>
            </a:extLst>
          </p:cNvPr>
          <p:cNvSpPr txBox="1"/>
          <p:nvPr/>
        </p:nvSpPr>
        <p:spPr>
          <a:xfrm>
            <a:off x="145774" y="1133061"/>
            <a:ext cx="364434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400">
                <a:latin typeface="Bookman Old Style"/>
              </a:rPr>
              <a:t>FCFS</a:t>
            </a:r>
          </a:p>
        </p:txBody>
      </p:sp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9DBB3DB-C148-F5C0-109F-F45F0E74F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403" y="2385391"/>
            <a:ext cx="2824272" cy="4114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169F13-8A34-63CA-7C95-1687D5AF21B7}"/>
              </a:ext>
            </a:extLst>
          </p:cNvPr>
          <p:cNvSpPr txBox="1"/>
          <p:nvPr/>
        </p:nvSpPr>
        <p:spPr>
          <a:xfrm>
            <a:off x="4591877" y="868016"/>
            <a:ext cx="3154017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400">
                <a:latin typeface="Bookman Old Style"/>
              </a:rPr>
              <a:t>Round Robin</a:t>
            </a:r>
          </a:p>
        </p:txBody>
      </p:sp>
      <p:pic>
        <p:nvPicPr>
          <p:cNvPr id="16" name="Picture 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6CC4AA2-A14B-168F-6FE6-B68592AA3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670" y="2382671"/>
            <a:ext cx="4154557" cy="22318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E9D1C4-D62B-4DE9-1643-40EBD5B499DF}"/>
              </a:ext>
            </a:extLst>
          </p:cNvPr>
          <p:cNvSpPr txBox="1"/>
          <p:nvPr/>
        </p:nvSpPr>
        <p:spPr>
          <a:xfrm>
            <a:off x="7891667" y="868015"/>
            <a:ext cx="3154017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400">
                <a:latin typeface="Bookman Old Style"/>
              </a:rPr>
              <a:t>Priority Based</a:t>
            </a:r>
          </a:p>
        </p:txBody>
      </p:sp>
    </p:spTree>
    <p:extLst>
      <p:ext uri="{BB962C8B-B14F-4D97-AF65-F5344CB8AC3E}">
        <p14:creationId xmlns:p14="http://schemas.microsoft.com/office/powerpoint/2010/main" val="2968764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66D8-051D-DB6A-5E9E-BF2AD8014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6" y="-1501"/>
            <a:ext cx="12194782" cy="6859753"/>
          </a:xfrm>
        </p:spPr>
        <p:txBody>
          <a:bodyPr>
            <a:normAutofit/>
          </a:bodyPr>
          <a:lstStyle/>
          <a:p>
            <a:pPr algn="ctr"/>
            <a:r>
              <a:rPr lang="en-US" sz="9600" b="1"/>
              <a:t>Memory Management</a:t>
            </a:r>
            <a:br>
              <a:rPr lang="en-US" sz="9600"/>
            </a:br>
            <a:r>
              <a:rPr lang="en-US" sz="4000" err="1"/>
              <a:t>Peiqi</a:t>
            </a:r>
            <a:r>
              <a:rPr lang="en-US" sz="4000"/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2948073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62E76-8F8C-5955-7259-9DAFAEBC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Overview of Memory Management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F109-4AA0-8634-601C-D75E21C60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What is Memory Management?</a:t>
            </a:r>
            <a:endParaRPr lang="en-US"/>
          </a:p>
          <a:p>
            <a:pPr marL="514350" indent="-514350">
              <a:buAutoNum type="arabicPeriod"/>
            </a:pPr>
            <a:endParaRPr lang="en-US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Importance of Memory Management in an Operating System.</a:t>
            </a:r>
          </a:p>
          <a:p>
            <a:pPr marL="514350" indent="-514350">
              <a:buAutoNum type="arabicPeriod"/>
            </a:pPr>
            <a:endParaRPr lang="en-US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Position of the Memory Management Module in </a:t>
            </a:r>
            <a:r>
              <a:rPr lang="en-US" err="1">
                <a:ea typeface="+mn-lt"/>
                <a:cs typeface="+mn-lt"/>
              </a:rPr>
              <a:t>SimpleOS</a:t>
            </a:r>
            <a:r>
              <a:rPr lang="en-US">
                <a:ea typeface="+mn-lt"/>
                <a:cs typeface="+mn-lt"/>
              </a:rPr>
              <a:t> Architecture.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04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C933F-4698-0877-4AEE-2DD848292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695" y="365125"/>
            <a:ext cx="5369340" cy="1005302"/>
          </a:xfrm>
        </p:spPr>
        <p:txBody>
          <a:bodyPr/>
          <a:lstStyle/>
          <a:p>
            <a:r>
              <a:rPr lang="en-US" b="1">
                <a:ea typeface="+mj-lt"/>
                <a:cs typeface="+mj-lt"/>
              </a:rPr>
              <a:t>kernel/memory/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F2D6A-472E-32A6-B481-6C00ADFC6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298"/>
            <a:ext cx="6809474" cy="177820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>
                <a:latin typeface="Consolas"/>
              </a:rPr>
              <a:t>vmm.c      - Virtual Memory Manager</a:t>
            </a:r>
          </a:p>
          <a:p>
            <a:r>
              <a:rPr lang="en-US" sz="2400">
                <a:latin typeface="Consolas"/>
              </a:rPr>
              <a:t>pmm.c      - Physical Memory Manager</a:t>
            </a:r>
          </a:p>
          <a:p>
            <a:r>
              <a:rPr lang="en-US" sz="2400">
                <a:latin typeface="Consolas"/>
              </a:rPr>
              <a:t>paging.c   - Page Table Management</a:t>
            </a:r>
          </a:p>
          <a:p>
            <a:r>
              <a:rPr lang="en-US" sz="2400">
                <a:latin typeface="Consolas"/>
              </a:rPr>
              <a:t>heap.c     - Kernel Heap Management</a:t>
            </a:r>
          </a:p>
          <a:p>
            <a:endParaRPr lang="en-US" sz="24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1DBDCF-2D4C-6C3F-9930-9ACFCB3C574D}"/>
              </a:ext>
            </a:extLst>
          </p:cNvPr>
          <p:cNvSpPr txBox="1">
            <a:spLocks/>
          </p:cNvSpPr>
          <p:nvPr/>
        </p:nvSpPr>
        <p:spPr>
          <a:xfrm>
            <a:off x="496486" y="3176051"/>
            <a:ext cx="6186557" cy="1005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ea typeface="+mj-lt"/>
                <a:cs typeface="+mj-lt"/>
              </a:rPr>
              <a:t>include/kernel/memory/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5AF91E-9C3F-C030-947E-5F5C48531EF8}"/>
              </a:ext>
            </a:extLst>
          </p:cNvPr>
          <p:cNvSpPr txBox="1">
            <a:spLocks/>
          </p:cNvSpPr>
          <p:nvPr/>
        </p:nvSpPr>
        <p:spPr>
          <a:xfrm>
            <a:off x="835991" y="4176224"/>
            <a:ext cx="6696306" cy="41264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onsolas"/>
              </a:rPr>
              <a:t>vmm.h    pmm.h    paging.h    heap.h</a:t>
            </a:r>
            <a:r>
              <a:rPr lang="en-US" sz="2400">
                <a:latin typeface="Consolas"/>
                <a:ea typeface="+mn-lt"/>
                <a:cs typeface="+mn-lt"/>
              </a:rPr>
              <a:t>     </a:t>
            </a:r>
            <a:endParaRPr lang="en-US"/>
          </a:p>
          <a:p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F13DA-17C4-C1DF-BDE6-82D7F017772C}"/>
              </a:ext>
            </a:extLst>
          </p:cNvPr>
          <p:cNvSpPr txBox="1"/>
          <p:nvPr/>
        </p:nvSpPr>
        <p:spPr>
          <a:xfrm>
            <a:off x="499450" y="4807390"/>
            <a:ext cx="904290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latin typeface="+mj-lt"/>
                <a:ea typeface="+mj-lt"/>
                <a:cs typeface="+mj-lt"/>
              </a:rPr>
              <a:t>tests/memory_test/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6A1140D-A946-A623-108D-F984C0FB3736}"/>
              </a:ext>
            </a:extLst>
          </p:cNvPr>
          <p:cNvSpPr txBox="1">
            <a:spLocks/>
          </p:cNvSpPr>
          <p:nvPr/>
        </p:nvSpPr>
        <p:spPr>
          <a:xfrm>
            <a:off x="835991" y="5790759"/>
            <a:ext cx="9932918" cy="6238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onsolas"/>
              </a:rPr>
              <a:t>Vmm_test.h    pmm_test.h    paging_test.h    heap_test.h     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22688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15BF1-875D-46E7-3CBB-3918DB0F6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Virtual Memory Management (vmm.c)</a:t>
            </a:r>
            <a:endParaRPr lang="en-US" b="1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C7162E8-47EF-AEAD-F9EB-1DA755147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7537" y="1308894"/>
            <a:ext cx="4930149" cy="5462411"/>
          </a:xfrm>
        </p:spPr>
      </p:pic>
    </p:spTree>
    <p:extLst>
      <p:ext uri="{BB962C8B-B14F-4D97-AF65-F5344CB8AC3E}">
        <p14:creationId xmlns:p14="http://schemas.microsoft.com/office/powerpoint/2010/main" val="3585309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15BF1-875D-46E7-3CBB-3918DB0F6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Virtual Memory Management (vmm.c)</a:t>
            </a:r>
            <a:endParaRPr lang="en-US" b="1"/>
          </a:p>
        </p:txBody>
      </p:sp>
      <p:pic>
        <p:nvPicPr>
          <p:cNvPr id="13" name="Content Placeholder 12" descr="A computer code with text&#10;&#10;Description automatically generated">
            <a:extLst>
              <a:ext uri="{FF2B5EF4-FFF2-40B4-BE49-F238E27FC236}">
                <a16:creationId xmlns:a16="http://schemas.microsoft.com/office/drawing/2014/main" id="{CEB94454-BE6C-2F3C-B06D-4DD3C4967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111" y="1714236"/>
            <a:ext cx="10703278" cy="4214279"/>
          </a:xfrm>
        </p:spPr>
      </p:pic>
    </p:spTree>
    <p:extLst>
      <p:ext uri="{BB962C8B-B14F-4D97-AF65-F5344CB8AC3E}">
        <p14:creationId xmlns:p14="http://schemas.microsoft.com/office/powerpoint/2010/main" val="413694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15BF1-875D-46E7-3CBB-3918DB0F6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Virtual Memory Management (vmm.c)</a:t>
            </a:r>
            <a:endParaRPr lang="en-US" b="1"/>
          </a:p>
        </p:txBody>
      </p:sp>
      <p:pic>
        <p:nvPicPr>
          <p:cNvPr id="7" name="Content Placeholder 6" descr="A computer code with text&#10;&#10;Description automatically generated">
            <a:extLst>
              <a:ext uri="{FF2B5EF4-FFF2-40B4-BE49-F238E27FC236}">
                <a16:creationId xmlns:a16="http://schemas.microsoft.com/office/drawing/2014/main" id="{9FB7A916-6DCB-FA20-1E3F-3303EE3B4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611" y="1560796"/>
            <a:ext cx="10512777" cy="4450608"/>
          </a:xfrm>
        </p:spPr>
      </p:pic>
    </p:spTree>
    <p:extLst>
      <p:ext uri="{BB962C8B-B14F-4D97-AF65-F5344CB8AC3E}">
        <p14:creationId xmlns:p14="http://schemas.microsoft.com/office/powerpoint/2010/main" val="1644417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15BF1-875D-46E7-3CBB-3918DB0F6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Virtual Memory Management (vmm.c)</a:t>
            </a:r>
            <a:endParaRPr lang="en-US" b="1"/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E54CE44-42A9-2131-16D2-FCB1C423E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889" y="1712605"/>
            <a:ext cx="11465278" cy="4055267"/>
          </a:xfrm>
        </p:spPr>
      </p:pic>
    </p:spTree>
    <p:extLst>
      <p:ext uri="{BB962C8B-B14F-4D97-AF65-F5344CB8AC3E}">
        <p14:creationId xmlns:p14="http://schemas.microsoft.com/office/powerpoint/2010/main" val="3968580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-1090750"/>
            <a:ext cx="9144000" cy="929861"/>
          </a:xfrm>
        </p:spPr>
        <p:txBody>
          <a:bodyPr/>
          <a:lstStyle/>
          <a:p>
            <a:r>
              <a:rPr lang="en-US"/>
              <a:t>Strider 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7233134"/>
            <a:ext cx="9144000" cy="165576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Wilson Huang</a:t>
            </a:r>
          </a:p>
          <a:p>
            <a:r>
              <a:rPr lang="en-US"/>
              <a:t>Jacob Wroblewski</a:t>
            </a:r>
          </a:p>
          <a:p>
            <a:r>
              <a:rPr lang="en-US"/>
              <a:t>Xin</a:t>
            </a:r>
          </a:p>
          <a:p>
            <a:r>
              <a:rPr lang="en-US" err="1"/>
              <a:t>Peiqi</a:t>
            </a:r>
            <a:r>
              <a:rPr lang="en-US"/>
              <a:t> Li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6CC15D4-5F10-686F-B13B-CE06DC9AD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39540" y="0"/>
            <a:ext cx="8968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00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AAA2-4BF5-8923-3880-AE93F51CE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Physical Memory Management (pmm.c)</a:t>
            </a:r>
            <a:endParaRPr lang="en-US" b="1"/>
          </a:p>
        </p:txBody>
      </p:sp>
      <p:pic>
        <p:nvPicPr>
          <p:cNvPr id="4" name="Content Placeholder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8D3D1AD-B2F9-5053-A97E-7336D1EB3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588" y="1414728"/>
            <a:ext cx="5882822" cy="5356577"/>
          </a:xfrm>
        </p:spPr>
      </p:pic>
    </p:spTree>
    <p:extLst>
      <p:ext uri="{BB962C8B-B14F-4D97-AF65-F5344CB8AC3E}">
        <p14:creationId xmlns:p14="http://schemas.microsoft.com/office/powerpoint/2010/main" val="1549753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AAA2-4BF5-8923-3880-AE93F51CE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Physical Memory Management (pmm.c)</a:t>
            </a:r>
            <a:endParaRPr lang="en-US" b="1"/>
          </a:p>
        </p:txBody>
      </p:sp>
      <p:pic>
        <p:nvPicPr>
          <p:cNvPr id="3" name="Content Placeholder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2B7B87E-F94B-284F-77A2-EB3D9646E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44" y="1974467"/>
            <a:ext cx="12072054" cy="3806708"/>
          </a:xfrm>
        </p:spPr>
      </p:pic>
    </p:spTree>
    <p:extLst>
      <p:ext uri="{BB962C8B-B14F-4D97-AF65-F5344CB8AC3E}">
        <p14:creationId xmlns:p14="http://schemas.microsoft.com/office/powerpoint/2010/main" val="1806434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AAA2-4BF5-8923-3880-AE93F51CE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Physical Memory Management (pmm.c)</a:t>
            </a:r>
            <a:endParaRPr lang="en-US" b="1"/>
          </a:p>
        </p:txBody>
      </p:sp>
      <p:pic>
        <p:nvPicPr>
          <p:cNvPr id="6" name="Content Placeholder 5" descr="A computer code with text&#10;&#10;Description automatically generated">
            <a:extLst>
              <a:ext uri="{FF2B5EF4-FFF2-40B4-BE49-F238E27FC236}">
                <a16:creationId xmlns:a16="http://schemas.microsoft.com/office/drawing/2014/main" id="{0F534069-A766-F048-E361-6CA7338C7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10" y="1688883"/>
            <a:ext cx="12029722" cy="4702433"/>
          </a:xfrm>
        </p:spPr>
      </p:pic>
    </p:spTree>
    <p:extLst>
      <p:ext uri="{BB962C8B-B14F-4D97-AF65-F5344CB8AC3E}">
        <p14:creationId xmlns:p14="http://schemas.microsoft.com/office/powerpoint/2010/main" val="3086529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6E3F-E431-E588-F847-B9760325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Paging and Memory Address Translation (paging.c)</a:t>
            </a:r>
            <a:endParaRPr lang="en-US" b="1"/>
          </a:p>
        </p:txBody>
      </p:sp>
      <p:pic>
        <p:nvPicPr>
          <p:cNvPr id="4" name="Content Placeholder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5D78ED8-C904-FE0F-C6BF-AB4EA9410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9162" y="1689894"/>
            <a:ext cx="6733677" cy="5003800"/>
          </a:xfrm>
        </p:spPr>
      </p:pic>
    </p:spTree>
    <p:extLst>
      <p:ext uri="{BB962C8B-B14F-4D97-AF65-F5344CB8AC3E}">
        <p14:creationId xmlns:p14="http://schemas.microsoft.com/office/powerpoint/2010/main" val="194477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6E3F-E431-E588-F847-B9760325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Paging and Memory Address Translation (paging.c)</a:t>
            </a:r>
            <a:endParaRPr lang="en-US" b="1"/>
          </a:p>
        </p:txBody>
      </p:sp>
      <p:pic>
        <p:nvPicPr>
          <p:cNvPr id="4" name="Content Placeholder 3" descr="A computer code with text&#10;&#10;Description automatically generated">
            <a:extLst>
              <a:ext uri="{FF2B5EF4-FFF2-40B4-BE49-F238E27FC236}">
                <a16:creationId xmlns:a16="http://schemas.microsoft.com/office/drawing/2014/main" id="{63FBAAA3-3A79-B026-610E-DA08D957C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555" y="2083423"/>
            <a:ext cx="11041944" cy="3525298"/>
          </a:xfrm>
        </p:spPr>
      </p:pic>
    </p:spTree>
    <p:extLst>
      <p:ext uri="{BB962C8B-B14F-4D97-AF65-F5344CB8AC3E}">
        <p14:creationId xmlns:p14="http://schemas.microsoft.com/office/powerpoint/2010/main" val="4180059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6E3F-E431-E588-F847-B9760325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Paging and Memory Address Translation (paging.c)</a:t>
            </a:r>
            <a:endParaRPr lang="en-US" b="1"/>
          </a:p>
        </p:txBody>
      </p:sp>
      <p:pic>
        <p:nvPicPr>
          <p:cNvPr id="4" name="Content Placeholder 3" descr="A computer code on a white background&#10;&#10;Description automatically generated">
            <a:extLst>
              <a:ext uri="{FF2B5EF4-FFF2-40B4-BE49-F238E27FC236}">
                <a16:creationId xmlns:a16="http://schemas.microsoft.com/office/drawing/2014/main" id="{04516A62-719D-7685-0395-C1ADC6CB7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278" y="2428904"/>
            <a:ext cx="11359444" cy="2876670"/>
          </a:xfrm>
        </p:spPr>
      </p:pic>
    </p:spTree>
    <p:extLst>
      <p:ext uri="{BB962C8B-B14F-4D97-AF65-F5344CB8AC3E}">
        <p14:creationId xmlns:p14="http://schemas.microsoft.com/office/powerpoint/2010/main" val="852356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6E3F-E431-E588-F847-B9760325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Paging and Memory Address Translation (paging.c)</a:t>
            </a:r>
            <a:endParaRPr lang="en-US" b="1"/>
          </a:p>
        </p:txBody>
      </p:sp>
      <p:pic>
        <p:nvPicPr>
          <p:cNvPr id="4" name="Content Placeholder 3" descr="A computer code with text&#10;&#10;Description automatically generated">
            <a:extLst>
              <a:ext uri="{FF2B5EF4-FFF2-40B4-BE49-F238E27FC236}">
                <a16:creationId xmlns:a16="http://schemas.microsoft.com/office/drawing/2014/main" id="{BEF6893E-9DEF-B514-AADC-2ADA9D843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166" y="2537843"/>
            <a:ext cx="11126611" cy="3103289"/>
          </a:xfrm>
        </p:spPr>
      </p:pic>
    </p:spTree>
    <p:extLst>
      <p:ext uri="{BB962C8B-B14F-4D97-AF65-F5344CB8AC3E}">
        <p14:creationId xmlns:p14="http://schemas.microsoft.com/office/powerpoint/2010/main" val="2208478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E2295-6EBD-C97F-A4E9-69B939F2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Kernel Heap Management (heap.c)</a:t>
            </a:r>
            <a:endParaRPr lang="en-US" b="1"/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9D1ABD7-C09D-8693-2492-09E3BD75C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0972" y="1365339"/>
            <a:ext cx="4596888" cy="5293078"/>
          </a:xfrm>
        </p:spPr>
      </p:pic>
    </p:spTree>
    <p:extLst>
      <p:ext uri="{BB962C8B-B14F-4D97-AF65-F5344CB8AC3E}">
        <p14:creationId xmlns:p14="http://schemas.microsoft.com/office/powerpoint/2010/main" val="2499820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E2295-6EBD-C97F-A4E9-69B939F2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Kernel Heap Management (heap.c)</a:t>
            </a:r>
            <a:endParaRPr lang="en-US" b="1"/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0571816-671A-17C6-0BFD-6718BAA28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6874" y="1384493"/>
            <a:ext cx="4448660" cy="5123745"/>
          </a:xfrm>
        </p:spPr>
      </p:pic>
    </p:spTree>
    <p:extLst>
      <p:ext uri="{BB962C8B-B14F-4D97-AF65-F5344CB8AC3E}">
        <p14:creationId xmlns:p14="http://schemas.microsoft.com/office/powerpoint/2010/main" val="3413637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E2295-6EBD-C97F-A4E9-69B939F2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Kernel Heap Management (heap.c)</a:t>
            </a:r>
            <a:endParaRPr lang="en-US"/>
          </a:p>
        </p:txBody>
      </p:sp>
      <p:pic>
        <p:nvPicPr>
          <p:cNvPr id="6" name="Content Placeholder 5" descr="A computer code with text&#10;&#10;Description automatically generated">
            <a:extLst>
              <a:ext uri="{FF2B5EF4-FFF2-40B4-BE49-F238E27FC236}">
                <a16:creationId xmlns:a16="http://schemas.microsoft.com/office/drawing/2014/main" id="{FD567D04-A8D2-0A3F-F3A0-03DA08F8E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076" y="1460588"/>
            <a:ext cx="8965847" cy="5398911"/>
          </a:xfrm>
        </p:spPr>
      </p:pic>
    </p:spTree>
    <p:extLst>
      <p:ext uri="{BB962C8B-B14F-4D97-AF65-F5344CB8AC3E}">
        <p14:creationId xmlns:p14="http://schemas.microsoft.com/office/powerpoint/2010/main" val="1064007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E21DB89-8031-8A08-6C99-DCA5BCE46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" y="0"/>
            <a:ext cx="8889374" cy="685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15D84D-F463-4F48-FE32-15A6DF99E05E}"/>
              </a:ext>
            </a:extLst>
          </p:cNvPr>
          <p:cNvSpPr txBox="1"/>
          <p:nvPr/>
        </p:nvSpPr>
        <p:spPr>
          <a:xfrm>
            <a:off x="8898835" y="6625"/>
            <a:ext cx="327328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Bookman Old Style"/>
                <a:cs typeface="Calibri"/>
              </a:rPr>
              <a:t>Project</a:t>
            </a:r>
            <a:endParaRPr lang="en-US">
              <a:latin typeface="Aptos" panose="020B0004020202020204"/>
              <a:cs typeface="Calibri"/>
            </a:endParaRPr>
          </a:p>
          <a:p>
            <a:r>
              <a:rPr lang="en-US" sz="4400">
                <a:latin typeface="Bookman Old Style"/>
                <a:cs typeface="Calibri"/>
              </a:rPr>
              <a:t>Outline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DBCD53B-00FC-D78D-033D-A296D6484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79" y="7109575"/>
            <a:ext cx="11390242" cy="1325563"/>
          </a:xfrm>
        </p:spPr>
        <p:txBody>
          <a:bodyPr/>
          <a:lstStyle/>
          <a:p>
            <a:r>
              <a:rPr lang="en-US">
                <a:latin typeface="Bookman Old Style"/>
                <a:ea typeface="+mj-lt"/>
                <a:cs typeface="+mj-lt"/>
              </a:rPr>
              <a:t>Process Management Implementation</a:t>
            </a:r>
            <a:endParaRPr lang="en-US"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2834322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3C6C-5C90-ABCF-F1F4-11AF7E68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8FC75A9-05C9-19DD-8544-0B52827E3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338" y="1424848"/>
            <a:ext cx="9454712" cy="5032115"/>
          </a:xfrm>
        </p:spPr>
      </p:pic>
    </p:spTree>
    <p:extLst>
      <p:ext uri="{BB962C8B-B14F-4D97-AF65-F5344CB8AC3E}">
        <p14:creationId xmlns:p14="http://schemas.microsoft.com/office/powerpoint/2010/main" val="971308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3C6C-5C90-ABCF-F1F4-11AF7E68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CBECB25-BC55-F878-7A97-7AE338E5E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219" y="362603"/>
            <a:ext cx="8165504" cy="637570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F1B4F1-8DDB-FE1A-B467-5AD1E2D50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34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3C6C-5C90-ABCF-F1F4-11AF7E68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45EC919-CD86-275C-9D9C-3A370942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98" y="1326028"/>
            <a:ext cx="9932793" cy="516493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F06A38-F46F-100A-7A9B-69DF09223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89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3C6C-5C90-ABCF-F1F4-11AF7E68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DD923-C340-7D68-0B6C-1A7D49A05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83" y="1503915"/>
            <a:ext cx="10104895" cy="49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85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2AB7-2B90-42D7-984C-DE0FFDB08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721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>
                <a:ea typeface="+mj-lt"/>
                <a:cs typeface="+mj-lt"/>
              </a:rPr>
              <a:t>File System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929332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16C8-0AE2-844B-C55F-75BFE704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Introduction to </a:t>
            </a:r>
            <a:r>
              <a:rPr lang="en-US" err="1">
                <a:ea typeface="+mj-lt"/>
                <a:cs typeface="+mj-lt"/>
              </a:rPr>
              <a:t>SimpleOS</a:t>
            </a:r>
            <a:r>
              <a:rPr lang="en-US">
                <a:ea typeface="+mj-lt"/>
                <a:cs typeface="+mj-lt"/>
              </a:rPr>
              <a:t> File System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8C916-3CD0-409E-3685-E34F3F02A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Purpose</a:t>
            </a:r>
            <a:r>
              <a:rPr lang="en-US">
                <a:ea typeface="+mn-lt"/>
                <a:cs typeface="+mn-lt"/>
              </a:rPr>
              <a:t>: Provides persistent storage and management of files and directories.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Key Features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File and directory operations (create, open, read, write, delete).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Integration with buffer cache and </a:t>
            </a:r>
            <a:r>
              <a:rPr lang="en-US" err="1">
                <a:ea typeface="+mn-lt"/>
                <a:cs typeface="+mn-lt"/>
              </a:rPr>
              <a:t>inode</a:t>
            </a:r>
            <a:r>
              <a:rPr lang="en-US">
                <a:ea typeface="+mn-lt"/>
                <a:cs typeface="+mn-lt"/>
              </a:rPr>
              <a:t> management.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Goal</a:t>
            </a:r>
            <a:r>
              <a:rPr lang="en-US">
                <a:ea typeface="+mn-lt"/>
                <a:cs typeface="+mn-lt"/>
              </a:rPr>
              <a:t>: Reliable, efficient, and easy-to-use file system.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3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16C8-0AE2-844B-C55F-75BFE704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System Architecture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8C916-3CD0-409E-3685-E34F3F02A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" y="146781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Core Components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File Descriptor Table</a:t>
            </a:r>
            <a:r>
              <a:rPr lang="en-US">
                <a:ea typeface="+mn-lt"/>
                <a:cs typeface="+mn-lt"/>
              </a:rPr>
              <a:t>: Tracks open files.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Path Table</a:t>
            </a:r>
            <a:r>
              <a:rPr lang="en-US">
                <a:ea typeface="+mn-lt"/>
                <a:cs typeface="+mn-lt"/>
              </a:rPr>
              <a:t>: Manages file/directory metadata.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err="1">
                <a:ea typeface="+mn-lt"/>
                <a:cs typeface="+mn-lt"/>
              </a:rPr>
              <a:t>Inode</a:t>
            </a:r>
            <a:r>
              <a:rPr lang="en-US" b="1">
                <a:ea typeface="+mn-lt"/>
                <a:cs typeface="+mn-lt"/>
              </a:rPr>
              <a:t> Management</a:t>
            </a:r>
            <a:r>
              <a:rPr lang="en-US">
                <a:ea typeface="+mn-lt"/>
                <a:cs typeface="+mn-lt"/>
              </a:rPr>
              <a:t>: Handles file/directory metadata.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Buffer Cache</a:t>
            </a:r>
            <a:r>
              <a:rPr lang="en-US">
                <a:ea typeface="+mn-lt"/>
                <a:cs typeface="+mn-lt"/>
              </a:rPr>
              <a:t>: Ensures efficient data storage and retrieval.</a:t>
            </a:r>
          </a:p>
          <a:p>
            <a:r>
              <a:rPr lang="en-US" b="1">
                <a:ea typeface="+mn-lt"/>
                <a:cs typeface="+mn-lt"/>
              </a:rPr>
              <a:t>Integration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Leverages existing subsystems for robustness and reusability.</a:t>
            </a: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07CC1E6-0738-67C5-3119-2BA8DC70C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647" y="737807"/>
            <a:ext cx="3438525" cy="2438400"/>
          </a:xfrm>
          <a:prstGeom prst="rect">
            <a:avLst/>
          </a:prstGeom>
        </p:spPr>
      </p:pic>
      <p:pic>
        <p:nvPicPr>
          <p:cNvPr id="10" name="Picture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2A90938-D965-2FEE-49A3-65558F4AC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1903" y="1864291"/>
            <a:ext cx="3257550" cy="2428875"/>
          </a:xfrm>
          <a:prstGeom prst="rect">
            <a:avLst/>
          </a:prstGeom>
        </p:spPr>
      </p:pic>
      <p:pic>
        <p:nvPicPr>
          <p:cNvPr id="11" name="Picture 10" descr="A computer screen with green and white text&#10;&#10;Description automatically generated">
            <a:extLst>
              <a:ext uri="{FF2B5EF4-FFF2-40B4-BE49-F238E27FC236}">
                <a16:creationId xmlns:a16="http://schemas.microsoft.com/office/drawing/2014/main" id="{76271D35-C08E-C2B5-ADBA-B1DC6A7B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4545" y="-46243"/>
            <a:ext cx="6143625" cy="2000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7F1169-E880-D648-53D8-18CCFE36B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6889" y="2488731"/>
            <a:ext cx="43148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0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16C8-0AE2-844B-C55F-75BFE704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System Architecture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8C916-3CD0-409E-3685-E34F3F02A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" y="146781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Core Components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File Descriptor Table</a:t>
            </a:r>
            <a:r>
              <a:rPr lang="en-US">
                <a:ea typeface="+mn-lt"/>
                <a:cs typeface="+mn-lt"/>
              </a:rPr>
              <a:t>: Tracks open files.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Path Table</a:t>
            </a:r>
            <a:r>
              <a:rPr lang="en-US">
                <a:ea typeface="+mn-lt"/>
                <a:cs typeface="+mn-lt"/>
              </a:rPr>
              <a:t>: Manages file/directory metadata.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err="1">
                <a:ea typeface="+mn-lt"/>
                <a:cs typeface="+mn-lt"/>
              </a:rPr>
              <a:t>Inode</a:t>
            </a:r>
            <a:r>
              <a:rPr lang="en-US" b="1">
                <a:ea typeface="+mn-lt"/>
                <a:cs typeface="+mn-lt"/>
              </a:rPr>
              <a:t> Management</a:t>
            </a:r>
            <a:r>
              <a:rPr lang="en-US">
                <a:ea typeface="+mn-lt"/>
                <a:cs typeface="+mn-lt"/>
              </a:rPr>
              <a:t>: Handles file/directory metadata.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Buffer Cache</a:t>
            </a:r>
            <a:r>
              <a:rPr lang="en-US">
                <a:ea typeface="+mn-lt"/>
                <a:cs typeface="+mn-lt"/>
              </a:rPr>
              <a:t>: Ensures efficient data storage and retrieval.</a:t>
            </a:r>
          </a:p>
          <a:p>
            <a:r>
              <a:rPr lang="en-US" b="1">
                <a:ea typeface="+mn-lt"/>
                <a:cs typeface="+mn-lt"/>
              </a:rPr>
              <a:t>Integration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Leverages existing subsystems for robustness and reusability.</a:t>
            </a: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07CC1E6-0738-67C5-3119-2BA8DC70C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007" y="2028127"/>
            <a:ext cx="3438525" cy="2438400"/>
          </a:xfrm>
          <a:prstGeom prst="rect">
            <a:avLst/>
          </a:prstGeom>
        </p:spPr>
      </p:pic>
      <p:pic>
        <p:nvPicPr>
          <p:cNvPr id="10" name="Picture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2A90938-D965-2FEE-49A3-65558F4AC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903" y="949891"/>
            <a:ext cx="3257550" cy="2428875"/>
          </a:xfrm>
          <a:prstGeom prst="rect">
            <a:avLst/>
          </a:prstGeom>
        </p:spPr>
      </p:pic>
      <p:pic>
        <p:nvPicPr>
          <p:cNvPr id="11" name="Picture 10" descr="A computer screen with green and white text&#10;&#10;Description automatically generated">
            <a:extLst>
              <a:ext uri="{FF2B5EF4-FFF2-40B4-BE49-F238E27FC236}">
                <a16:creationId xmlns:a16="http://schemas.microsoft.com/office/drawing/2014/main" id="{76271D35-C08E-C2B5-ADBA-B1DC6A7B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6945" y="167117"/>
            <a:ext cx="6143625" cy="2000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7F1169-E880-D648-53D8-18CCFE36B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9289" y="2407451"/>
            <a:ext cx="43148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273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16C8-0AE2-844B-C55F-75BFE704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System Architecture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8C916-3CD0-409E-3685-E34F3F02A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" y="146781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Core Components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File Descriptor Table</a:t>
            </a:r>
            <a:r>
              <a:rPr lang="en-US">
                <a:ea typeface="+mn-lt"/>
                <a:cs typeface="+mn-lt"/>
              </a:rPr>
              <a:t>: Tracks open files.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Path Table</a:t>
            </a:r>
            <a:r>
              <a:rPr lang="en-US">
                <a:ea typeface="+mn-lt"/>
                <a:cs typeface="+mn-lt"/>
              </a:rPr>
              <a:t>: Manages file/directory metadata.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err="1">
                <a:ea typeface="+mn-lt"/>
                <a:cs typeface="+mn-lt"/>
              </a:rPr>
              <a:t>Inode</a:t>
            </a:r>
            <a:r>
              <a:rPr lang="en-US" b="1">
                <a:ea typeface="+mn-lt"/>
                <a:cs typeface="+mn-lt"/>
              </a:rPr>
              <a:t> Management</a:t>
            </a:r>
            <a:r>
              <a:rPr lang="en-US">
                <a:ea typeface="+mn-lt"/>
                <a:cs typeface="+mn-lt"/>
              </a:rPr>
              <a:t>: Handles file/directory metadata.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Buffer Cache</a:t>
            </a:r>
            <a:r>
              <a:rPr lang="en-US">
                <a:ea typeface="+mn-lt"/>
                <a:cs typeface="+mn-lt"/>
              </a:rPr>
              <a:t>: Ensures efficient data storage and retrieval.</a:t>
            </a:r>
          </a:p>
          <a:p>
            <a:r>
              <a:rPr lang="en-US" b="1">
                <a:ea typeface="+mn-lt"/>
                <a:cs typeface="+mn-lt"/>
              </a:rPr>
              <a:t>Integration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Leverages existing subsystems for robustness and reusability.</a:t>
            </a: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07CC1E6-0738-67C5-3119-2BA8DC70C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778" y="4603918"/>
            <a:ext cx="3438525" cy="2438400"/>
          </a:xfrm>
          <a:prstGeom prst="rect">
            <a:avLst/>
          </a:prstGeom>
        </p:spPr>
      </p:pic>
      <p:pic>
        <p:nvPicPr>
          <p:cNvPr id="10" name="Picture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2A90938-D965-2FEE-49A3-65558F4AC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6703" y="2016691"/>
            <a:ext cx="3257550" cy="2428875"/>
          </a:xfrm>
          <a:prstGeom prst="rect">
            <a:avLst/>
          </a:prstGeom>
        </p:spPr>
      </p:pic>
      <p:pic>
        <p:nvPicPr>
          <p:cNvPr id="11" name="Picture 10" descr="A computer screen with green and white text&#10;&#10;Description automatically generated">
            <a:extLst>
              <a:ext uri="{FF2B5EF4-FFF2-40B4-BE49-F238E27FC236}">
                <a16:creationId xmlns:a16="http://schemas.microsoft.com/office/drawing/2014/main" id="{76271D35-C08E-C2B5-ADBA-B1DC6A7B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6946" y="-184066"/>
            <a:ext cx="6143625" cy="2000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7F1169-E880-D648-53D8-18CCFE36B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993" y="366615"/>
            <a:ext cx="3546200" cy="351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93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16C8-0AE2-844B-C55F-75BFE704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System Architecture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8C916-3CD0-409E-3685-E34F3F02A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" y="146781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Core Components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File Descriptor Table</a:t>
            </a:r>
            <a:r>
              <a:rPr lang="en-US">
                <a:ea typeface="+mn-lt"/>
                <a:cs typeface="+mn-lt"/>
              </a:rPr>
              <a:t>: Tracks open files.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Path Table</a:t>
            </a:r>
            <a:r>
              <a:rPr lang="en-US">
                <a:ea typeface="+mn-lt"/>
                <a:cs typeface="+mn-lt"/>
              </a:rPr>
              <a:t>: Manages file/directory metadata.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err="1">
                <a:ea typeface="+mn-lt"/>
                <a:cs typeface="+mn-lt"/>
              </a:rPr>
              <a:t>Inode</a:t>
            </a:r>
            <a:r>
              <a:rPr lang="en-US" b="1">
                <a:ea typeface="+mn-lt"/>
                <a:cs typeface="+mn-lt"/>
              </a:rPr>
              <a:t> Management</a:t>
            </a:r>
            <a:r>
              <a:rPr lang="en-US">
                <a:ea typeface="+mn-lt"/>
                <a:cs typeface="+mn-lt"/>
              </a:rPr>
              <a:t>: Handles file/directory metadata.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Buffer Cache</a:t>
            </a:r>
            <a:r>
              <a:rPr lang="en-US">
                <a:ea typeface="+mn-lt"/>
                <a:cs typeface="+mn-lt"/>
              </a:rPr>
              <a:t>: Ensures efficient data storage and retrieval.</a:t>
            </a:r>
          </a:p>
          <a:p>
            <a:r>
              <a:rPr lang="en-US" b="1">
                <a:ea typeface="+mn-lt"/>
                <a:cs typeface="+mn-lt"/>
              </a:rPr>
              <a:t>Integration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Leverages existing subsystems for robustness and reusability.</a:t>
            </a: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07CC1E6-0738-67C5-3119-2BA8DC70C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858" y="-110322"/>
            <a:ext cx="3438525" cy="2438400"/>
          </a:xfrm>
          <a:prstGeom prst="rect">
            <a:avLst/>
          </a:prstGeom>
        </p:spPr>
      </p:pic>
      <p:pic>
        <p:nvPicPr>
          <p:cNvPr id="10" name="Picture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2A90938-D965-2FEE-49A3-65558F4AC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4303" y="990531"/>
            <a:ext cx="3257550" cy="2428875"/>
          </a:xfrm>
          <a:prstGeom prst="rect">
            <a:avLst/>
          </a:prstGeom>
        </p:spPr>
      </p:pic>
      <p:pic>
        <p:nvPicPr>
          <p:cNvPr id="11" name="Picture 10" descr="A computer screen with green and white text&#10;&#10;Description automatically generated">
            <a:extLst>
              <a:ext uri="{FF2B5EF4-FFF2-40B4-BE49-F238E27FC236}">
                <a16:creationId xmlns:a16="http://schemas.microsoft.com/office/drawing/2014/main" id="{76271D35-C08E-C2B5-ADBA-B1DC6A7B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285" y="4540334"/>
            <a:ext cx="6143625" cy="2000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7F1169-E880-D648-53D8-18CCFE36B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9289" y="2407451"/>
            <a:ext cx="43148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87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2AB7-2B90-42D7-984C-DE0FFDB08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79" y="2835749"/>
            <a:ext cx="11390242" cy="1325563"/>
          </a:xfrm>
        </p:spPr>
        <p:txBody>
          <a:bodyPr/>
          <a:lstStyle/>
          <a:p>
            <a:r>
              <a:rPr lang="en-US">
                <a:latin typeface="Bookman Old Style"/>
                <a:ea typeface="+mj-lt"/>
                <a:cs typeface="+mj-lt"/>
              </a:rPr>
              <a:t>Process Management Implementation</a:t>
            </a:r>
            <a:endParaRPr lang="en-US">
              <a:latin typeface="Bookman Old Styl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93FC95-5C44-1225-DCF5-BF0B5088D1C9}"/>
              </a:ext>
            </a:extLst>
          </p:cNvPr>
          <p:cNvSpPr txBox="1"/>
          <p:nvPr/>
        </p:nvSpPr>
        <p:spPr>
          <a:xfrm>
            <a:off x="-1769166" y="1762538"/>
            <a:ext cx="144448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>
                <a:latin typeface="Bookman Old Style"/>
              </a:rPr>
              <a:t>PCB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600D47-2E61-E052-C118-1CDD691B1134}"/>
              </a:ext>
            </a:extLst>
          </p:cNvPr>
          <p:cNvSpPr txBox="1"/>
          <p:nvPr/>
        </p:nvSpPr>
        <p:spPr>
          <a:xfrm>
            <a:off x="12357651" y="2146852"/>
            <a:ext cx="329316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Bookman Old Style"/>
              </a:rPr>
              <a:t>Process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F1E52-16AB-7F55-B237-078451763825}"/>
              </a:ext>
            </a:extLst>
          </p:cNvPr>
          <p:cNvSpPr txBox="1"/>
          <p:nvPr/>
        </p:nvSpPr>
        <p:spPr>
          <a:xfrm>
            <a:off x="59635" y="-768626"/>
            <a:ext cx="1218537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Bookman Old Style"/>
              </a:rPr>
              <a:t>Process control &amp; PCB management</a:t>
            </a:r>
            <a:endParaRPr lang="en-US" sz="4400"/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6C37806-D56D-B7AA-4470-C47ED7525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" y="7165171"/>
            <a:ext cx="7487477" cy="2916651"/>
          </a:xfrm>
          <a:prstGeom prst="rect">
            <a:avLst/>
          </a:prstGeom>
        </p:spPr>
      </p:pic>
      <p:pic>
        <p:nvPicPr>
          <p:cNvPr id="11" name="Picture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7EB4609-DD9B-F7A2-3D9E-1ACFA5989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497" y="7163539"/>
            <a:ext cx="3388150" cy="291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45098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16C8-0AE2-844B-C55F-75BFE704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ea typeface="+mj-lt"/>
                <a:cs typeface="+mj-lt"/>
              </a:rPr>
              <a:t>File System Architecture Map with API functions </a:t>
            </a:r>
            <a:endParaRPr lang="en-US" sz="4000"/>
          </a:p>
        </p:txBody>
      </p:sp>
      <p:pic>
        <p:nvPicPr>
          <p:cNvPr id="8" name="Picture 7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5FFA4A4B-74B3-50D9-867D-D0FCD51BD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062" y="1580336"/>
            <a:ext cx="5105168" cy="49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96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16C8-0AE2-844B-C55F-75BFE704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Key API Functions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8C916-3CD0-409E-3685-E34F3F02A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>
                <a:ea typeface="+mn-lt"/>
                <a:cs typeface="+mn-lt"/>
              </a:rPr>
              <a:t>Initialization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 err="1">
                <a:latin typeface="Consolas"/>
                <a:ea typeface="+mn-lt"/>
                <a:cs typeface="+mn-lt"/>
              </a:rPr>
              <a:t>fs_init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latin typeface="Consolas"/>
                <a:ea typeface="+mn-lt"/>
                <a:cs typeface="+mn-lt"/>
              </a:rPr>
              <a:t>fs_cleanup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File Operations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Create/Delete: </a:t>
            </a:r>
            <a:r>
              <a:rPr lang="en-US" err="1">
                <a:latin typeface="Consolas"/>
                <a:ea typeface="+mn-lt"/>
                <a:cs typeface="+mn-lt"/>
              </a:rPr>
              <a:t>fs_create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latin typeface="Consolas"/>
                <a:ea typeface="+mn-lt"/>
                <a:cs typeface="+mn-lt"/>
              </a:rPr>
              <a:t>fs_unlink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Open/Close: </a:t>
            </a:r>
            <a:r>
              <a:rPr lang="en-US" err="1">
                <a:latin typeface="Consolas"/>
                <a:ea typeface="+mn-lt"/>
                <a:cs typeface="+mn-lt"/>
              </a:rPr>
              <a:t>fs_open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latin typeface="Consolas"/>
                <a:ea typeface="+mn-lt"/>
                <a:cs typeface="+mn-lt"/>
              </a:rPr>
              <a:t>fs_close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Read/Write: </a:t>
            </a:r>
            <a:r>
              <a:rPr lang="en-US" err="1">
                <a:latin typeface="Consolas"/>
                <a:ea typeface="+mn-lt"/>
                <a:cs typeface="+mn-lt"/>
              </a:rPr>
              <a:t>fs_read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latin typeface="Consolas"/>
                <a:ea typeface="+mn-lt"/>
                <a:cs typeface="+mn-lt"/>
              </a:rPr>
              <a:t>fs_write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Positioning: </a:t>
            </a:r>
            <a:r>
              <a:rPr lang="en-US" err="1">
                <a:latin typeface="Consolas"/>
                <a:ea typeface="+mn-lt"/>
                <a:cs typeface="+mn-lt"/>
              </a:rPr>
              <a:t>fs_seek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latin typeface="Consolas"/>
                <a:ea typeface="+mn-lt"/>
                <a:cs typeface="+mn-lt"/>
              </a:rPr>
              <a:t>fs_tell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Directory Operations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Create/Delete: </a:t>
            </a:r>
            <a:r>
              <a:rPr lang="en-US" err="1">
                <a:latin typeface="Consolas"/>
                <a:ea typeface="+mn-lt"/>
                <a:cs typeface="+mn-lt"/>
              </a:rPr>
              <a:t>fs_mkdir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latin typeface="Consolas"/>
                <a:ea typeface="+mn-lt"/>
                <a:cs typeface="+mn-lt"/>
              </a:rPr>
              <a:t>fs_rmdir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Read Entries: </a:t>
            </a:r>
            <a:r>
              <a:rPr lang="en-US" err="1">
                <a:latin typeface="Consolas"/>
                <a:ea typeface="+mn-lt"/>
                <a:cs typeface="+mn-lt"/>
              </a:rPr>
              <a:t>fs_readdir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Statistics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 err="1">
                <a:latin typeface="Consolas"/>
                <a:ea typeface="+mn-lt"/>
                <a:cs typeface="+mn-lt"/>
              </a:rPr>
              <a:t>fs_get_stats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latin typeface="Consolas"/>
                <a:ea typeface="+mn-lt"/>
                <a:cs typeface="+mn-lt"/>
              </a:rPr>
              <a:t>fs_print_stats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endParaRPr lang="en-US"/>
          </a:p>
        </p:txBody>
      </p:sp>
      <p:pic>
        <p:nvPicPr>
          <p:cNvPr id="5" name="Picture 4" descr="A black background with text&#10;&#10;Description automatically generated">
            <a:extLst>
              <a:ext uri="{FF2B5EF4-FFF2-40B4-BE49-F238E27FC236}">
                <a16:creationId xmlns:a16="http://schemas.microsoft.com/office/drawing/2014/main" id="{D19DD64F-1631-7F91-F7FB-30775B35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2604" y="-69634"/>
            <a:ext cx="6343650" cy="1524000"/>
          </a:xfrm>
          <a:prstGeom prst="rect">
            <a:avLst/>
          </a:prstGeom>
        </p:spPr>
      </p:pic>
      <p:pic>
        <p:nvPicPr>
          <p:cNvPr id="6" name="Picture 5" descr="A group of words on a black background&#10;&#10;Description automatically generated">
            <a:extLst>
              <a:ext uri="{FF2B5EF4-FFF2-40B4-BE49-F238E27FC236}">
                <a16:creationId xmlns:a16="http://schemas.microsoft.com/office/drawing/2014/main" id="{EA44542C-B995-6DDA-74F0-9AC3CB6C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6731" y="3132981"/>
            <a:ext cx="5095875" cy="1200150"/>
          </a:xfrm>
          <a:prstGeom prst="rect">
            <a:avLst/>
          </a:prstGeom>
        </p:spPr>
      </p:pic>
      <p:pic>
        <p:nvPicPr>
          <p:cNvPr id="7" name="Picture 6" descr="A computer screen shot of code&#10;&#10;Description automatically generated">
            <a:extLst>
              <a:ext uri="{FF2B5EF4-FFF2-40B4-BE49-F238E27FC236}">
                <a16:creationId xmlns:a16="http://schemas.microsoft.com/office/drawing/2014/main" id="{B526EBA7-B204-28FD-DA50-2E6812943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891" y="1716707"/>
            <a:ext cx="43719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24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16C8-0AE2-844B-C55F-75BFE704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Key API Functions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8C916-3CD0-409E-3685-E34F3F02A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>
                <a:ea typeface="+mn-lt"/>
                <a:cs typeface="+mn-lt"/>
              </a:rPr>
              <a:t>Initialization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 err="1">
                <a:latin typeface="Consolas"/>
                <a:ea typeface="+mn-lt"/>
                <a:cs typeface="+mn-lt"/>
              </a:rPr>
              <a:t>fs_init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latin typeface="Consolas"/>
                <a:ea typeface="+mn-lt"/>
                <a:cs typeface="+mn-lt"/>
              </a:rPr>
              <a:t>fs_cleanup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File Operations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Create/Delete: </a:t>
            </a:r>
            <a:r>
              <a:rPr lang="en-US" err="1">
                <a:latin typeface="Consolas"/>
                <a:ea typeface="+mn-lt"/>
                <a:cs typeface="+mn-lt"/>
              </a:rPr>
              <a:t>fs_create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latin typeface="Consolas"/>
                <a:ea typeface="+mn-lt"/>
                <a:cs typeface="+mn-lt"/>
              </a:rPr>
              <a:t>fs_unlink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Open/Close: </a:t>
            </a:r>
            <a:r>
              <a:rPr lang="en-US" err="1">
                <a:latin typeface="Consolas"/>
                <a:ea typeface="+mn-lt"/>
                <a:cs typeface="+mn-lt"/>
              </a:rPr>
              <a:t>fs_open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latin typeface="Consolas"/>
                <a:ea typeface="+mn-lt"/>
                <a:cs typeface="+mn-lt"/>
              </a:rPr>
              <a:t>fs_close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Read/Write: </a:t>
            </a:r>
            <a:r>
              <a:rPr lang="en-US" err="1">
                <a:latin typeface="Consolas"/>
                <a:ea typeface="+mn-lt"/>
                <a:cs typeface="+mn-lt"/>
              </a:rPr>
              <a:t>fs_read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latin typeface="Consolas"/>
                <a:ea typeface="+mn-lt"/>
                <a:cs typeface="+mn-lt"/>
              </a:rPr>
              <a:t>fs_write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Positioning: </a:t>
            </a:r>
            <a:r>
              <a:rPr lang="en-US" err="1">
                <a:latin typeface="Consolas"/>
                <a:ea typeface="+mn-lt"/>
                <a:cs typeface="+mn-lt"/>
              </a:rPr>
              <a:t>fs_seek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latin typeface="Consolas"/>
                <a:ea typeface="+mn-lt"/>
                <a:cs typeface="+mn-lt"/>
              </a:rPr>
              <a:t>fs_tell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Directory Operations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Create/Delete: </a:t>
            </a:r>
            <a:r>
              <a:rPr lang="en-US" err="1">
                <a:latin typeface="Consolas"/>
                <a:ea typeface="+mn-lt"/>
                <a:cs typeface="+mn-lt"/>
              </a:rPr>
              <a:t>fs_mkdir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latin typeface="Consolas"/>
                <a:ea typeface="+mn-lt"/>
                <a:cs typeface="+mn-lt"/>
              </a:rPr>
              <a:t>fs_rmdir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Read Entries: </a:t>
            </a:r>
            <a:r>
              <a:rPr lang="en-US" err="1">
                <a:latin typeface="Consolas"/>
                <a:ea typeface="+mn-lt"/>
                <a:cs typeface="+mn-lt"/>
              </a:rPr>
              <a:t>fs_readdir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Statistics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 err="1">
                <a:latin typeface="Consolas"/>
                <a:ea typeface="+mn-lt"/>
                <a:cs typeface="+mn-lt"/>
              </a:rPr>
              <a:t>fs_get_stats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latin typeface="Consolas"/>
                <a:ea typeface="+mn-lt"/>
                <a:cs typeface="+mn-lt"/>
              </a:rPr>
              <a:t>fs_print_stats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endParaRPr lang="en-US"/>
          </a:p>
        </p:txBody>
      </p:sp>
      <p:pic>
        <p:nvPicPr>
          <p:cNvPr id="5" name="Picture 4" descr="A black background with text&#10;&#10;Description automatically generated">
            <a:extLst>
              <a:ext uri="{FF2B5EF4-FFF2-40B4-BE49-F238E27FC236}">
                <a16:creationId xmlns:a16="http://schemas.microsoft.com/office/drawing/2014/main" id="{D19DD64F-1631-7F91-F7FB-30775B35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524" y="164046"/>
            <a:ext cx="6343650" cy="1524000"/>
          </a:xfrm>
          <a:prstGeom prst="rect">
            <a:avLst/>
          </a:prstGeom>
        </p:spPr>
      </p:pic>
      <p:pic>
        <p:nvPicPr>
          <p:cNvPr id="6" name="Picture 5" descr="A group of words on a black background&#10;&#10;Description automatically generated">
            <a:extLst>
              <a:ext uri="{FF2B5EF4-FFF2-40B4-BE49-F238E27FC236}">
                <a16:creationId xmlns:a16="http://schemas.microsoft.com/office/drawing/2014/main" id="{EA44542C-B995-6DDA-74F0-9AC3CB6C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770" y="5365827"/>
            <a:ext cx="5095875" cy="1200150"/>
          </a:xfrm>
          <a:prstGeom prst="rect">
            <a:avLst/>
          </a:prstGeom>
        </p:spPr>
      </p:pic>
      <p:pic>
        <p:nvPicPr>
          <p:cNvPr id="7" name="Picture 6" descr="A computer screen shot of code&#10;&#10;Description automatically generated">
            <a:extLst>
              <a:ext uri="{FF2B5EF4-FFF2-40B4-BE49-F238E27FC236}">
                <a16:creationId xmlns:a16="http://schemas.microsoft.com/office/drawing/2014/main" id="{B526EBA7-B204-28FD-DA50-2E6812943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1306" y="1512268"/>
            <a:ext cx="43719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15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16C8-0AE2-844B-C55F-75BFE704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Key API Functions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8C916-3CD0-409E-3685-E34F3F02A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>
                <a:ea typeface="+mn-lt"/>
                <a:cs typeface="+mn-lt"/>
              </a:rPr>
              <a:t>Initialization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 err="1">
                <a:latin typeface="Consolas"/>
                <a:ea typeface="+mn-lt"/>
                <a:cs typeface="+mn-lt"/>
              </a:rPr>
              <a:t>fs_init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latin typeface="Consolas"/>
                <a:ea typeface="+mn-lt"/>
                <a:cs typeface="+mn-lt"/>
              </a:rPr>
              <a:t>fs_cleanup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File Operations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Create/Delete: </a:t>
            </a:r>
            <a:r>
              <a:rPr lang="en-US" err="1">
                <a:latin typeface="Consolas"/>
                <a:ea typeface="+mn-lt"/>
                <a:cs typeface="+mn-lt"/>
              </a:rPr>
              <a:t>fs_create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latin typeface="Consolas"/>
                <a:ea typeface="+mn-lt"/>
                <a:cs typeface="+mn-lt"/>
              </a:rPr>
              <a:t>fs_unlink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Open/Close: </a:t>
            </a:r>
            <a:r>
              <a:rPr lang="en-US" err="1">
                <a:latin typeface="Consolas"/>
                <a:ea typeface="+mn-lt"/>
                <a:cs typeface="+mn-lt"/>
              </a:rPr>
              <a:t>fs_open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latin typeface="Consolas"/>
                <a:ea typeface="+mn-lt"/>
                <a:cs typeface="+mn-lt"/>
              </a:rPr>
              <a:t>fs_close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Read/Write: </a:t>
            </a:r>
            <a:r>
              <a:rPr lang="en-US" err="1">
                <a:latin typeface="Consolas"/>
                <a:ea typeface="+mn-lt"/>
                <a:cs typeface="+mn-lt"/>
              </a:rPr>
              <a:t>fs_read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latin typeface="Consolas"/>
                <a:ea typeface="+mn-lt"/>
                <a:cs typeface="+mn-lt"/>
              </a:rPr>
              <a:t>fs_write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Positioning: </a:t>
            </a:r>
            <a:r>
              <a:rPr lang="en-US" err="1">
                <a:latin typeface="Consolas"/>
                <a:ea typeface="+mn-lt"/>
                <a:cs typeface="+mn-lt"/>
              </a:rPr>
              <a:t>fs_seek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latin typeface="Consolas"/>
                <a:ea typeface="+mn-lt"/>
                <a:cs typeface="+mn-lt"/>
              </a:rPr>
              <a:t>fs_tell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Directory Operations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Create/Delete: </a:t>
            </a:r>
            <a:r>
              <a:rPr lang="en-US" err="1">
                <a:latin typeface="Consolas"/>
                <a:ea typeface="+mn-lt"/>
                <a:cs typeface="+mn-lt"/>
              </a:rPr>
              <a:t>fs_mkdir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latin typeface="Consolas"/>
                <a:ea typeface="+mn-lt"/>
                <a:cs typeface="+mn-lt"/>
              </a:rPr>
              <a:t>fs_rmdir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Read Entries: </a:t>
            </a:r>
            <a:r>
              <a:rPr lang="en-US" err="1">
                <a:latin typeface="Consolas"/>
                <a:ea typeface="+mn-lt"/>
                <a:cs typeface="+mn-lt"/>
              </a:rPr>
              <a:t>fs_readdir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Statistics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 err="1">
                <a:latin typeface="Consolas"/>
                <a:ea typeface="+mn-lt"/>
                <a:cs typeface="+mn-lt"/>
              </a:rPr>
              <a:t>fs_get_stats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latin typeface="Consolas"/>
                <a:ea typeface="+mn-lt"/>
                <a:cs typeface="+mn-lt"/>
              </a:rPr>
              <a:t>fs_print_stats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endParaRPr lang="en-US"/>
          </a:p>
        </p:txBody>
      </p:sp>
      <p:pic>
        <p:nvPicPr>
          <p:cNvPr id="5" name="Picture 4" descr="A black background with text&#10;&#10;Description automatically generated">
            <a:extLst>
              <a:ext uri="{FF2B5EF4-FFF2-40B4-BE49-F238E27FC236}">
                <a16:creationId xmlns:a16="http://schemas.microsoft.com/office/drawing/2014/main" id="{D19DD64F-1631-7F91-F7FB-30775B35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3724" y="1486"/>
            <a:ext cx="6343650" cy="1524000"/>
          </a:xfrm>
          <a:prstGeom prst="rect">
            <a:avLst/>
          </a:prstGeom>
        </p:spPr>
      </p:pic>
      <p:pic>
        <p:nvPicPr>
          <p:cNvPr id="6" name="Picture 5" descr="A group of words on a black background&#10;&#10;Description automatically generated">
            <a:extLst>
              <a:ext uri="{FF2B5EF4-FFF2-40B4-BE49-F238E27FC236}">
                <a16:creationId xmlns:a16="http://schemas.microsoft.com/office/drawing/2014/main" id="{EA44542C-B995-6DDA-74F0-9AC3CB6C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451" y="3214261"/>
            <a:ext cx="5095875" cy="1200150"/>
          </a:xfrm>
          <a:prstGeom prst="rect">
            <a:avLst/>
          </a:prstGeom>
        </p:spPr>
      </p:pic>
      <p:pic>
        <p:nvPicPr>
          <p:cNvPr id="7" name="Picture 6" descr="A computer screen shot of code&#10;&#10;Description automatically generated">
            <a:extLst>
              <a:ext uri="{FF2B5EF4-FFF2-40B4-BE49-F238E27FC236}">
                <a16:creationId xmlns:a16="http://schemas.microsoft.com/office/drawing/2014/main" id="{B526EBA7-B204-28FD-DA50-2E6812943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371" y="1818307"/>
            <a:ext cx="43719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7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16C8-0AE2-844B-C55F-75BFE704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Implementation Highlights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8C916-3CD0-409E-3685-E34F3F02A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File Descriptor Management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Allocates descriptors from </a:t>
            </a:r>
            <a:r>
              <a:rPr lang="en-US" err="1">
                <a:latin typeface="Consolas"/>
                <a:ea typeface="+mn-lt"/>
                <a:cs typeface="+mn-lt"/>
              </a:rPr>
              <a:t>fs_state.open_files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r>
              <a:rPr lang="en-US" b="1">
                <a:ea typeface="+mn-lt"/>
                <a:cs typeface="+mn-lt"/>
              </a:rPr>
              <a:t>Path Management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Functions: </a:t>
            </a:r>
            <a:r>
              <a:rPr lang="en-US" err="1">
                <a:latin typeface="Consolas"/>
                <a:ea typeface="+mn-lt"/>
                <a:cs typeface="+mn-lt"/>
              </a:rPr>
              <a:t>find_path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latin typeface="Consolas"/>
                <a:ea typeface="+mn-lt"/>
                <a:cs typeface="+mn-lt"/>
              </a:rPr>
              <a:t>add_path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latin typeface="Consolas"/>
                <a:ea typeface="+mn-lt"/>
                <a:cs typeface="+mn-lt"/>
              </a:rPr>
              <a:t>remove_path</a:t>
            </a:r>
            <a:r>
              <a:rPr lang="en-US">
                <a:latin typeface="Consolas"/>
                <a:ea typeface="+mn-lt"/>
                <a:cs typeface="+mn-lt"/>
              </a:rPr>
              <a:t>()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22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16C8-0AE2-844B-C55F-75BFE704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More Highlights - Case: </a:t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Buffer Cache Overflow Prevention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8C916-3CD0-409E-3685-E34F3F02A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24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Fill 63 of 64 buffers → verify allocation success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Request 65th buffer → verify NULL return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Visual progress tracking every 10 allocations</a:t>
            </a:r>
          </a:p>
          <a:p>
            <a:r>
              <a:rPr lang="en-US">
                <a:ea typeface="+mn-lt"/>
                <a:cs typeface="+mn-lt"/>
              </a:rPr>
              <a:t>Automatic overflow prevention via free list</a:t>
            </a:r>
          </a:p>
          <a:p>
            <a:endParaRPr lang="en-US"/>
          </a:p>
        </p:txBody>
      </p:sp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0838F903-117F-466C-8464-E84A5CDF5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007" y="1829382"/>
            <a:ext cx="4831499" cy="36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28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16C8-0AE2-844B-C55F-75BFE704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Limitations and Future 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8C916-3CD0-409E-3685-E34F3F02A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Current Limitations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pPr lvl="1"/>
            <a:r>
              <a:rPr lang="en-US">
                <a:ea typeface="+mn-lt"/>
                <a:cs typeface="+mn-lt"/>
              </a:rPr>
              <a:t>Fixed-size tables.</a:t>
            </a:r>
          </a:p>
          <a:p>
            <a:pPr lvl="1"/>
            <a:r>
              <a:rPr lang="en-US">
                <a:ea typeface="+mn-lt"/>
                <a:cs typeface="+mn-lt"/>
              </a:rPr>
              <a:t>No advanced features (e.g., links, permissions).</a:t>
            </a:r>
          </a:p>
          <a:p>
            <a:r>
              <a:rPr lang="en-US" b="1">
                <a:ea typeface="+mn-lt"/>
                <a:cs typeface="+mn-lt"/>
              </a:rPr>
              <a:t>Future Enhancements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Dynamic data structures for scalability.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Support for links and permissions.</a:t>
            </a:r>
          </a:p>
          <a:p>
            <a:pPr lvl="1"/>
            <a:r>
              <a:rPr lang="en-US">
                <a:ea typeface="+mn-lt"/>
                <a:cs typeface="+mn-lt"/>
              </a:rPr>
              <a:t>Performance optimizations (e.g., caching, asynchronous I/O).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Journaling for reliability.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6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16C8-0AE2-844B-C55F-75BFE704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8C916-3CD0-409E-3685-E34F3F02A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Validates API functions, edge cases, and subsystem integration.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API functions: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Edge cases: 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2D6F6ED-9525-FDB5-32C2-93D98F292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2262188"/>
            <a:ext cx="4991100" cy="2333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F8719C-09F9-7E5E-BE38-A2EFD13F9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725" y="4682932"/>
            <a:ext cx="5162550" cy="1190625"/>
          </a:xfrm>
          <a:prstGeom prst="rect">
            <a:avLst/>
          </a:prstGeom>
        </p:spPr>
      </p:pic>
      <p:pic>
        <p:nvPicPr>
          <p:cNvPr id="8" name="Picture 7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A02ADD1A-95FA-F3AC-AD1F-7F8A02B88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7278" y="4885163"/>
            <a:ext cx="2962275" cy="990600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DAC3F392-D363-E2A9-0F49-C0BCF354C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7392" y="2556882"/>
            <a:ext cx="3386486" cy="134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51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6CDBA-B7EA-F9B2-DAB3-EEFDE80EEC51}"/>
              </a:ext>
            </a:extLst>
          </p:cNvPr>
          <p:cNvSpPr txBox="1"/>
          <p:nvPr/>
        </p:nvSpPr>
        <p:spPr>
          <a:xfrm>
            <a:off x="3859795" y="-1865092"/>
            <a:ext cx="447433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ea typeface="+mn-lt"/>
                <a:cs typeface="+mn-lt"/>
              </a:rPr>
              <a:t>//Synchronization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0498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6CDBA-B7EA-F9B2-DAB3-EEFDE80EEC51}"/>
              </a:ext>
            </a:extLst>
          </p:cNvPr>
          <p:cNvSpPr txBox="1"/>
          <p:nvPr/>
        </p:nvSpPr>
        <p:spPr>
          <a:xfrm>
            <a:off x="3588954" y="2659283"/>
            <a:ext cx="501602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Bookman Old Style"/>
              </a:rPr>
              <a:t>Synchronization</a:t>
            </a:r>
            <a:endParaRPr lang="en-US" sz="4400">
              <a:latin typeface="Bookman Old Style"/>
              <a:cs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7068BA-23D8-0698-1AAE-C5058A5E6FF2}"/>
              </a:ext>
            </a:extLst>
          </p:cNvPr>
          <p:cNvSpPr txBox="1"/>
          <p:nvPr/>
        </p:nvSpPr>
        <p:spPr>
          <a:xfrm>
            <a:off x="3228975" y="7229475"/>
            <a:ext cx="462915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err="1">
                <a:latin typeface="Bookman Old Style"/>
              </a:rPr>
              <a:t>Mutex.c</a:t>
            </a:r>
          </a:p>
          <a:p>
            <a:r>
              <a:rPr lang="en-US" sz="4400">
                <a:latin typeface="Bookman Old Style"/>
              </a:rPr>
              <a:t>Semaphore.c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07E14-40E3-3822-0953-C25397858D58}"/>
              </a:ext>
            </a:extLst>
          </p:cNvPr>
          <p:cNvSpPr txBox="1"/>
          <p:nvPr/>
        </p:nvSpPr>
        <p:spPr>
          <a:xfrm>
            <a:off x="13032369" y="1306733"/>
            <a:ext cx="1105611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Bookman Old Style"/>
              </a:rPr>
              <a:t>the purpose of synchronization is to ensure that threads don’t access portions of code that would clash </a:t>
            </a:r>
            <a:endParaRPr lang="en-US" sz="3200">
              <a:latin typeface="Bookman Old Style"/>
              <a:cs typeface="Courier New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3AE0C0-AD24-FB97-14E5-C84A4A16534A}"/>
              </a:ext>
            </a:extLst>
          </p:cNvPr>
          <p:cNvSpPr txBox="1"/>
          <p:nvPr/>
        </p:nvSpPr>
        <p:spPr>
          <a:xfrm>
            <a:off x="-4303131" y="3430808"/>
            <a:ext cx="276646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Bookman Old Style"/>
              </a:rPr>
              <a:t>Features</a:t>
            </a:r>
            <a:endParaRPr lang="en-US" sz="4400">
              <a:latin typeface="Bookman Old Style"/>
              <a:cs typeface="Courier Ne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CDFC0-319B-767B-1FAD-93A421360061}"/>
              </a:ext>
            </a:extLst>
          </p:cNvPr>
          <p:cNvSpPr txBox="1"/>
          <p:nvPr/>
        </p:nvSpPr>
        <p:spPr>
          <a:xfrm>
            <a:off x="-11380206" y="4202333"/>
            <a:ext cx="11056113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Bookman Old Style"/>
              </a:rPr>
              <a:t>To accomplish this, we implemented two files </a:t>
            </a:r>
            <a:endParaRPr lang="en-US" sz="3200">
              <a:latin typeface="Bookman Old Style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7147510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D503-6F7B-CE3D-2AE5-6F9A84BA0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70" y="365125"/>
            <a:ext cx="10701130" cy="76897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Bookman Old Style"/>
                <a:ea typeface="+mj-lt"/>
                <a:cs typeface="+mj-lt"/>
              </a:rPr>
              <a:t>Process control &amp; PCB management </a:t>
            </a:r>
            <a:endParaRPr lang="en-US">
              <a:solidFill>
                <a:srgbClr val="000000"/>
              </a:solidFill>
              <a:latin typeface="Bookman Old Style"/>
            </a:endParaRP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AF17123-0D40-ADCE-034A-11FBB354C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6" y="2639554"/>
            <a:ext cx="7487477" cy="2916651"/>
          </a:xfrm>
          <a:prstGeom prst="rect">
            <a:avLst/>
          </a:prstGeom>
        </p:spPr>
      </p:pic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29150DA-F9A1-E0B4-C12B-6D971F11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523" y="2637922"/>
            <a:ext cx="3388150" cy="29184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DB5CDF-A724-FC7C-0796-8D88D1F9FE0A}"/>
              </a:ext>
            </a:extLst>
          </p:cNvPr>
          <p:cNvSpPr txBox="1"/>
          <p:nvPr/>
        </p:nvSpPr>
        <p:spPr>
          <a:xfrm>
            <a:off x="2955234" y="1815547"/>
            <a:ext cx="144448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>
                <a:latin typeface="Bookman Old Style"/>
              </a:rPr>
              <a:t>PCB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B709A2-31CA-26E5-AFBD-B5DA836B0CDA}"/>
              </a:ext>
            </a:extLst>
          </p:cNvPr>
          <p:cNvSpPr txBox="1"/>
          <p:nvPr/>
        </p:nvSpPr>
        <p:spPr>
          <a:xfrm>
            <a:off x="8110330" y="1908313"/>
            <a:ext cx="329316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Bookman Old Style"/>
              </a:rPr>
              <a:t>Process State</a:t>
            </a:r>
          </a:p>
        </p:txBody>
      </p:sp>
    </p:spTree>
    <p:extLst>
      <p:ext uri="{BB962C8B-B14F-4D97-AF65-F5344CB8AC3E}">
        <p14:creationId xmlns:p14="http://schemas.microsoft.com/office/powerpoint/2010/main" val="1256220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6CDBA-B7EA-F9B2-DAB3-EEFDE80EEC51}"/>
              </a:ext>
            </a:extLst>
          </p:cNvPr>
          <p:cNvSpPr txBox="1"/>
          <p:nvPr/>
        </p:nvSpPr>
        <p:spPr>
          <a:xfrm>
            <a:off x="973720" y="497108"/>
            <a:ext cx="710323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Bookman Old Style"/>
              </a:rPr>
              <a:t>Synchronization</a:t>
            </a:r>
            <a:endParaRPr lang="en-US" sz="4400">
              <a:latin typeface="Bookman Old Style"/>
              <a:cs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7068BA-23D8-0698-1AAE-C5058A5E6FF2}"/>
              </a:ext>
            </a:extLst>
          </p:cNvPr>
          <p:cNvSpPr txBox="1"/>
          <p:nvPr/>
        </p:nvSpPr>
        <p:spPr>
          <a:xfrm>
            <a:off x="3228975" y="7229475"/>
            <a:ext cx="462915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>
                <a:latin typeface="Bookman Old Style"/>
              </a:rPr>
              <a:t>//</a:t>
            </a:r>
            <a:r>
              <a:rPr lang="en-US" sz="4400" err="1">
                <a:latin typeface="Bookman Old Style"/>
              </a:rPr>
              <a:t>Mutex.c</a:t>
            </a:r>
            <a:endParaRPr lang="en-US" sz="4400">
              <a:latin typeface="Bookman Old Style"/>
            </a:endParaRPr>
          </a:p>
          <a:p>
            <a:r>
              <a:rPr lang="en-US" sz="4400">
                <a:latin typeface="Bookman Old Style"/>
              </a:rPr>
              <a:t>//</a:t>
            </a:r>
            <a:r>
              <a:rPr lang="en-US" sz="4400" err="1">
                <a:latin typeface="Bookman Old Style"/>
              </a:rPr>
              <a:t>Semaphore.c</a:t>
            </a:r>
            <a:endParaRPr lang="en-US" sz="4400">
              <a:latin typeface="Bookman Old Styl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91711-773D-84E8-1FF6-762B1AAA1302}"/>
              </a:ext>
            </a:extLst>
          </p:cNvPr>
          <p:cNvSpPr txBox="1"/>
          <p:nvPr/>
        </p:nvSpPr>
        <p:spPr>
          <a:xfrm>
            <a:off x="973719" y="1098915"/>
            <a:ext cx="1105611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>
                <a:latin typeface="Bookman Old Style"/>
              </a:rPr>
              <a:t>the purpose of synchronization is to ensure that threads don’t access portions of code that would clash </a:t>
            </a:r>
            <a:endParaRPr lang="en-US" sz="3600">
              <a:latin typeface="Bookman Old Style"/>
              <a:cs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4D15C8-BA6C-7450-4467-8DFD0A911445}"/>
              </a:ext>
            </a:extLst>
          </p:cNvPr>
          <p:cNvSpPr txBox="1"/>
          <p:nvPr/>
        </p:nvSpPr>
        <p:spPr>
          <a:xfrm>
            <a:off x="973719" y="3554633"/>
            <a:ext cx="397903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Bookman Old Style"/>
              </a:rPr>
              <a:t>Features</a:t>
            </a:r>
            <a:endParaRPr lang="en-US" sz="4400">
              <a:latin typeface="Bookman Old Style"/>
              <a:cs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F5A8D-277C-4DE7-1892-0CE550DF00C3}"/>
              </a:ext>
            </a:extLst>
          </p:cNvPr>
          <p:cNvSpPr txBox="1"/>
          <p:nvPr/>
        </p:nvSpPr>
        <p:spPr>
          <a:xfrm>
            <a:off x="973719" y="4230042"/>
            <a:ext cx="110561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>
                <a:latin typeface="Bookman Old Style"/>
              </a:rPr>
              <a:t>To accomplish this, we implemented two files </a:t>
            </a:r>
            <a:endParaRPr lang="en-US" sz="4000">
              <a:latin typeface="Bookman Old Style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55316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976F0-FB92-D2EB-0B14-DADEAFE3C38D}"/>
              </a:ext>
            </a:extLst>
          </p:cNvPr>
          <p:cNvSpPr txBox="1"/>
          <p:nvPr/>
        </p:nvSpPr>
        <p:spPr>
          <a:xfrm>
            <a:off x="3228975" y="2705100"/>
            <a:ext cx="462915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err="1">
                <a:latin typeface="Bookman Old Style"/>
              </a:rPr>
              <a:t>Mutex.c</a:t>
            </a:r>
          </a:p>
          <a:p>
            <a:r>
              <a:rPr lang="en-US" sz="4400" err="1">
                <a:latin typeface="Bookman Old Style"/>
              </a:rPr>
              <a:t>Semaphore.c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B7FC7-A9FC-2C07-DA39-066B9F3100F8}"/>
              </a:ext>
            </a:extLst>
          </p:cNvPr>
          <p:cNvSpPr txBox="1"/>
          <p:nvPr/>
        </p:nvSpPr>
        <p:spPr>
          <a:xfrm>
            <a:off x="-5391151" y="1057274"/>
            <a:ext cx="1031557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Bookman Old Style"/>
              </a:rPr>
              <a:t>Key Operations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EBF5A2-1E7E-9F6E-A1E3-DFBD761C3D97}"/>
              </a:ext>
            </a:extLst>
          </p:cNvPr>
          <p:cNvSpPr txBox="1"/>
          <p:nvPr/>
        </p:nvSpPr>
        <p:spPr>
          <a:xfrm>
            <a:off x="-3990252" y="1944306"/>
            <a:ext cx="32766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400" err="1">
                <a:latin typeface="Bookman Old Style"/>
              </a:rPr>
              <a:t>Mutex.c</a:t>
            </a:r>
          </a:p>
        </p:txBody>
      </p:sp>
    </p:spTree>
    <p:extLst>
      <p:ext uri="{BB962C8B-B14F-4D97-AF65-F5344CB8AC3E}">
        <p14:creationId xmlns:p14="http://schemas.microsoft.com/office/powerpoint/2010/main" val="2111423045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976F0-FB92-D2EB-0B14-DADEAFE3C38D}"/>
              </a:ext>
            </a:extLst>
          </p:cNvPr>
          <p:cNvSpPr txBox="1"/>
          <p:nvPr/>
        </p:nvSpPr>
        <p:spPr>
          <a:xfrm>
            <a:off x="523875" y="3800475"/>
            <a:ext cx="462915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400" err="1">
                <a:latin typeface="Bookman Old Style"/>
              </a:rPr>
              <a:t>Semaphore.c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533C0-4704-11E1-B3EE-237189105B4C}"/>
              </a:ext>
            </a:extLst>
          </p:cNvPr>
          <p:cNvSpPr txBox="1"/>
          <p:nvPr/>
        </p:nvSpPr>
        <p:spPr>
          <a:xfrm>
            <a:off x="523875" y="323850"/>
            <a:ext cx="32766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400" err="1">
                <a:latin typeface="Bookman Old Style"/>
              </a:rPr>
              <a:t>Mutex.c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1CAF4-57E9-EA85-4BEE-67B4446AA9F9}"/>
              </a:ext>
            </a:extLst>
          </p:cNvPr>
          <p:cNvSpPr txBox="1"/>
          <p:nvPr/>
        </p:nvSpPr>
        <p:spPr>
          <a:xfrm>
            <a:off x="526773" y="1095374"/>
            <a:ext cx="533938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400">
                <a:latin typeface="Bookman Old Style"/>
              </a:rPr>
              <a:t>Key Operations</a:t>
            </a:r>
            <a:endParaRPr lang="en-US"/>
          </a:p>
        </p:txBody>
      </p:sp>
      <p:pic>
        <p:nvPicPr>
          <p:cNvPr id="10" name="Picture 9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16501300-1757-ED4E-F025-1ED03EE10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69" y="6855875"/>
            <a:ext cx="8304068" cy="499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08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533C0-4704-11E1-B3EE-237189105B4C}"/>
              </a:ext>
            </a:extLst>
          </p:cNvPr>
          <p:cNvSpPr txBox="1"/>
          <p:nvPr/>
        </p:nvSpPr>
        <p:spPr>
          <a:xfrm>
            <a:off x="523875" y="323850"/>
            <a:ext cx="32766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400" err="1">
                <a:latin typeface="Bookman Old Style"/>
              </a:rPr>
              <a:t>Mutex.c</a:t>
            </a:r>
            <a:endParaRPr lang="en-US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1CAF4-57E9-EA85-4BEE-67B4446AA9F9}"/>
              </a:ext>
            </a:extLst>
          </p:cNvPr>
          <p:cNvSpPr txBox="1"/>
          <p:nvPr/>
        </p:nvSpPr>
        <p:spPr>
          <a:xfrm>
            <a:off x="533399" y="1095374"/>
            <a:ext cx="1031557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400">
                <a:latin typeface="Bookman Old Style"/>
              </a:rPr>
              <a:t>Key Operations</a:t>
            </a:r>
            <a:endParaRPr lang="en-US"/>
          </a:p>
        </p:txBody>
      </p:sp>
      <p:pic>
        <p:nvPicPr>
          <p:cNvPr id="5" name="Picture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AE944142-FE83-F312-31D6-DFFCFACD2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" y="1869115"/>
            <a:ext cx="8304068" cy="4990134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039A398-EB43-E528-AD25-2CDF667FA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" y="6859930"/>
            <a:ext cx="8322944" cy="7461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ED148D-4892-5A3A-FA25-705362113175}"/>
              </a:ext>
            </a:extLst>
          </p:cNvPr>
          <p:cNvSpPr txBox="1"/>
          <p:nvPr/>
        </p:nvSpPr>
        <p:spPr>
          <a:xfrm>
            <a:off x="523875" y="-939693"/>
            <a:ext cx="462915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400" err="1">
                <a:latin typeface="Bookman Old Style"/>
              </a:rPr>
              <a:t>Semaphore.c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641017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533C0-4704-11E1-B3EE-237189105B4C}"/>
              </a:ext>
            </a:extLst>
          </p:cNvPr>
          <p:cNvSpPr txBox="1"/>
          <p:nvPr/>
        </p:nvSpPr>
        <p:spPr>
          <a:xfrm>
            <a:off x="533400" y="-2514600"/>
            <a:ext cx="32766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chemeClr val="accent6"/>
                </a:solidFill>
                <a:latin typeface="Bookman Old Style"/>
              </a:rPr>
              <a:t>//</a:t>
            </a:r>
            <a:r>
              <a:rPr lang="en-US" sz="4400" err="1">
                <a:solidFill>
                  <a:schemeClr val="accent6"/>
                </a:solidFill>
                <a:latin typeface="Bookman Old Style"/>
              </a:rPr>
              <a:t>Mutex.c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1CAF4-57E9-EA85-4BEE-67B4446AA9F9}"/>
              </a:ext>
            </a:extLst>
          </p:cNvPr>
          <p:cNvSpPr txBox="1"/>
          <p:nvPr/>
        </p:nvSpPr>
        <p:spPr>
          <a:xfrm>
            <a:off x="609599" y="-2809876"/>
            <a:ext cx="1031557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chemeClr val="accent6"/>
                </a:solidFill>
                <a:latin typeface="Bookman Old Style"/>
              </a:rPr>
              <a:t>//Key Operations</a:t>
            </a:r>
          </a:p>
        </p:txBody>
      </p:sp>
      <p:pic>
        <p:nvPicPr>
          <p:cNvPr id="5" name="Picture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AE944142-FE83-F312-31D6-DFFCFACD2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" y="-4236410"/>
            <a:ext cx="8304068" cy="4990134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B4FEA87-966D-0534-FEAD-7AB7F96F9D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62" r="20" b="24324"/>
          <a:stretch/>
        </p:blipFill>
        <p:spPr>
          <a:xfrm>
            <a:off x="-1" y="752475"/>
            <a:ext cx="8307247" cy="56070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3D1D1A-08C8-2CD9-66E0-59509ADA0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" y="6359806"/>
            <a:ext cx="8324322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80306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533C0-4704-11E1-B3EE-237189105B4C}"/>
              </a:ext>
            </a:extLst>
          </p:cNvPr>
          <p:cNvSpPr txBox="1"/>
          <p:nvPr/>
        </p:nvSpPr>
        <p:spPr>
          <a:xfrm>
            <a:off x="533400" y="-2514600"/>
            <a:ext cx="32766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chemeClr val="accent6"/>
                </a:solidFill>
                <a:latin typeface="Bookman Old Style"/>
              </a:rPr>
              <a:t>//</a:t>
            </a:r>
            <a:r>
              <a:rPr lang="en-US" sz="4400" err="1">
                <a:solidFill>
                  <a:schemeClr val="accent6"/>
                </a:solidFill>
                <a:latin typeface="Bookman Old Style"/>
              </a:rPr>
              <a:t>Mutex.c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1CAF4-57E9-EA85-4BEE-67B4446AA9F9}"/>
              </a:ext>
            </a:extLst>
          </p:cNvPr>
          <p:cNvSpPr txBox="1"/>
          <p:nvPr/>
        </p:nvSpPr>
        <p:spPr>
          <a:xfrm>
            <a:off x="609599" y="-2809876"/>
            <a:ext cx="1031557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chemeClr val="accent6"/>
                </a:solidFill>
                <a:latin typeface="Bookman Old Style"/>
              </a:rPr>
              <a:t>//Key Operations</a:t>
            </a:r>
          </a:p>
        </p:txBody>
      </p:sp>
      <p:pic>
        <p:nvPicPr>
          <p:cNvPr id="5" name="Picture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AE944142-FE83-F312-31D6-DFFCFACD2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64" y="-6112835"/>
            <a:ext cx="8304068" cy="4990134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B4FEA87-966D-0534-FEAD-7AB7F96F9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" y="-7247681"/>
            <a:ext cx="8303775" cy="7409365"/>
          </a:xfrm>
          <a:prstGeom prst="rect">
            <a:avLst/>
          </a:prstGeom>
        </p:spPr>
      </p:pic>
      <p:pic>
        <p:nvPicPr>
          <p:cNvPr id="6" name="Picture 5" descr="A computer screen shot of code&#10;&#10;Description automatically generated">
            <a:extLst>
              <a:ext uri="{FF2B5EF4-FFF2-40B4-BE49-F238E27FC236}">
                <a16:creationId xmlns:a16="http://schemas.microsoft.com/office/drawing/2014/main" id="{02164CF3-CBFC-7ED9-9BBC-49627548B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" y="90427"/>
            <a:ext cx="8311311" cy="676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07116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AB46C1-8D13-560C-F8A9-807835C692DD}"/>
              </a:ext>
            </a:extLst>
          </p:cNvPr>
          <p:cNvSpPr txBox="1"/>
          <p:nvPr/>
        </p:nvSpPr>
        <p:spPr>
          <a:xfrm>
            <a:off x="391353" y="494058"/>
            <a:ext cx="462915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400" err="1">
                <a:latin typeface="Bookman Old Style"/>
              </a:rPr>
              <a:t>Semaphore.c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E8F3E-48D6-DAAA-1C86-4BFA662CA325}"/>
              </a:ext>
            </a:extLst>
          </p:cNvPr>
          <p:cNvSpPr txBox="1"/>
          <p:nvPr/>
        </p:nvSpPr>
        <p:spPr>
          <a:xfrm>
            <a:off x="394251" y="1155009"/>
            <a:ext cx="533938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400">
                <a:latin typeface="Bookman Old Style"/>
              </a:rPr>
              <a:t>Key Operations</a:t>
            </a:r>
            <a:endParaRPr lang="en-US"/>
          </a:p>
        </p:txBody>
      </p:sp>
      <p:pic>
        <p:nvPicPr>
          <p:cNvPr id="6" name="Picture 5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32651809-B638-5FD3-96D6-FCFD2A31B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689656"/>
            <a:ext cx="9296400" cy="4168876"/>
          </a:xfrm>
          <a:prstGeom prst="rect">
            <a:avLst/>
          </a:prstGeom>
        </p:spPr>
      </p:pic>
      <p:pic>
        <p:nvPicPr>
          <p:cNvPr id="8" name="Picture 7" descr="A computer screen shot of code&#10;&#10;Description automatically generated">
            <a:extLst>
              <a:ext uri="{FF2B5EF4-FFF2-40B4-BE49-F238E27FC236}">
                <a16:creationId xmlns:a16="http://schemas.microsoft.com/office/drawing/2014/main" id="{78B37770-9253-6686-672A-D8E4947B7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" y="6858000"/>
            <a:ext cx="9300464" cy="750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90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AB46C1-8D13-560C-F8A9-807835C692DD}"/>
              </a:ext>
            </a:extLst>
          </p:cNvPr>
          <p:cNvSpPr txBox="1"/>
          <p:nvPr/>
        </p:nvSpPr>
        <p:spPr>
          <a:xfrm>
            <a:off x="384727" y="-1712429"/>
            <a:ext cx="462915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400" err="1">
                <a:latin typeface="Bookman Old Style"/>
              </a:rPr>
              <a:t>Semaphore.c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E8F3E-48D6-DAAA-1C86-4BFA662CA325}"/>
              </a:ext>
            </a:extLst>
          </p:cNvPr>
          <p:cNvSpPr txBox="1"/>
          <p:nvPr/>
        </p:nvSpPr>
        <p:spPr>
          <a:xfrm>
            <a:off x="387625" y="-1051478"/>
            <a:ext cx="533938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400">
                <a:latin typeface="Bookman Old Style"/>
              </a:rPr>
              <a:t>Key Operations</a:t>
            </a:r>
            <a:endParaRPr lang="en-US"/>
          </a:p>
        </p:txBody>
      </p:sp>
      <p:pic>
        <p:nvPicPr>
          <p:cNvPr id="6" name="Picture 5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32651809-B638-5FD3-96D6-FCFD2A31B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74969"/>
            <a:ext cx="9296400" cy="4175501"/>
          </a:xfrm>
          <a:prstGeom prst="rect">
            <a:avLst/>
          </a:prstGeom>
        </p:spPr>
      </p:pic>
      <p:pic>
        <p:nvPicPr>
          <p:cNvPr id="4" name="Picture 3" descr="A computer screen shot of code&#10;&#10;Description automatically generated">
            <a:extLst>
              <a:ext uri="{FF2B5EF4-FFF2-40B4-BE49-F238E27FC236}">
                <a16:creationId xmlns:a16="http://schemas.microsoft.com/office/drawing/2014/main" id="{D31F70E7-183A-9CA6-8AAA-3DE8495F4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" y="0"/>
            <a:ext cx="9300464" cy="750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258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code&#10;&#10;Description automatically generated">
            <a:extLst>
              <a:ext uri="{FF2B5EF4-FFF2-40B4-BE49-F238E27FC236}">
                <a16:creationId xmlns:a16="http://schemas.microsoft.com/office/drawing/2014/main" id="{D31F70E7-183A-9CA6-8AAA-3DE8495F4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" y="-7653130"/>
            <a:ext cx="9300464" cy="7500730"/>
          </a:xfrm>
          <a:prstGeom prst="rect">
            <a:avLst/>
          </a:prstGeom>
        </p:spPr>
      </p:pic>
      <p:pic>
        <p:nvPicPr>
          <p:cNvPr id="7" name="Picture 6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010C22B2-FAA2-17AB-3C4B-C6143902C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" y="0"/>
            <a:ext cx="9296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88463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010C22B2-FAA2-17AB-3C4B-C6143902C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" y="-7089913"/>
            <a:ext cx="9296281" cy="7176052"/>
          </a:xfrm>
          <a:prstGeom prst="rect">
            <a:avLst/>
          </a:prstGeom>
        </p:spPr>
      </p:pic>
      <p:pic>
        <p:nvPicPr>
          <p:cNvPr id="5" name="Picture 4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A75E3089-966D-E48F-1952-DB9E58A63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84" y="0"/>
            <a:ext cx="9301967" cy="6858000"/>
          </a:xfrm>
          <a:prstGeom prst="rect">
            <a:avLst/>
          </a:prstGeom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B65884B-3F38-BDE7-D9C9-904CC10FD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4773" y="1113183"/>
            <a:ext cx="2793149" cy="5658678"/>
          </a:xfrm>
          <a:prstGeom prst="rect">
            <a:avLst/>
          </a:prstGeom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F7657F-CEF8-9D99-F53A-A6056CAF2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21599" y="1172818"/>
            <a:ext cx="3431441" cy="5658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37BD1C-3400-1173-523F-72C689F86896}"/>
              </a:ext>
            </a:extLst>
          </p:cNvPr>
          <p:cNvSpPr txBox="1"/>
          <p:nvPr/>
        </p:nvSpPr>
        <p:spPr>
          <a:xfrm>
            <a:off x="-3531705" y="914400"/>
            <a:ext cx="30413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Bookman Old Style"/>
              </a:rPr>
              <a:t>Correctly locked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D2ED6A-DDA5-6CDC-A22C-D5F607C5EAA7}"/>
              </a:ext>
            </a:extLst>
          </p:cNvPr>
          <p:cNvSpPr txBox="1"/>
          <p:nvPr/>
        </p:nvSpPr>
        <p:spPr>
          <a:xfrm>
            <a:off x="-3823254" y="2650434"/>
            <a:ext cx="30413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Bookman Old Style"/>
              </a:rPr>
              <a:t>Correctly unlocked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9C242B-DDF4-E6D8-8834-9824F4DC2616}"/>
              </a:ext>
            </a:extLst>
          </p:cNvPr>
          <p:cNvSpPr txBox="1"/>
          <p:nvPr/>
        </p:nvSpPr>
        <p:spPr>
          <a:xfrm>
            <a:off x="12582938" y="1199320"/>
            <a:ext cx="30413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Bookman Old Style"/>
              </a:rPr>
              <a:t>Correctly Blocking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592668-6957-BEE8-3220-C62782C7289A}"/>
              </a:ext>
            </a:extLst>
          </p:cNvPr>
          <p:cNvSpPr txBox="1"/>
          <p:nvPr/>
        </p:nvSpPr>
        <p:spPr>
          <a:xfrm>
            <a:off x="12947372" y="3405808"/>
            <a:ext cx="30413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Bookman Old Style"/>
              </a:rPr>
              <a:t>Correctly Waiting</a:t>
            </a:r>
          </a:p>
        </p:txBody>
      </p:sp>
    </p:spTree>
    <p:extLst>
      <p:ext uri="{BB962C8B-B14F-4D97-AF65-F5344CB8AC3E}">
        <p14:creationId xmlns:p14="http://schemas.microsoft.com/office/powerpoint/2010/main" val="325255401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3E7D2-E921-8A83-2A7E-E23145FB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4504" cy="1352067"/>
          </a:xfrm>
        </p:spPr>
        <p:txBody>
          <a:bodyPr/>
          <a:lstStyle/>
          <a:p>
            <a:r>
              <a:rPr lang="en-US">
                <a:latin typeface="Bookman Old Style"/>
                <a:ea typeface="+mj-lt"/>
                <a:cs typeface="+mj-lt"/>
              </a:rPr>
              <a:t>Process scheduling implementation</a:t>
            </a:r>
            <a:endParaRPr lang="en-US">
              <a:latin typeface="Bookman Old Styl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480F8-AE7B-720B-6834-F83538789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868"/>
            <a:ext cx="5526156" cy="10515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200"/>
          </a:p>
          <a:p>
            <a:pPr marL="0" indent="0">
              <a:buNone/>
            </a:pPr>
            <a:r>
              <a:rPr lang="en-US" sz="4400">
                <a:latin typeface="Bookman Old Style"/>
              </a:rPr>
              <a:t>Varied Algorithms</a:t>
            </a:r>
            <a:endParaRPr lang="en-US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5FEE42B-B906-7DC2-93FB-51FE8C908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4" y="2828850"/>
            <a:ext cx="6990521" cy="2016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4D548-37FB-BE05-4E79-1A7A516631E5}"/>
              </a:ext>
            </a:extLst>
          </p:cNvPr>
          <p:cNvSpPr txBox="1"/>
          <p:nvPr/>
        </p:nvSpPr>
        <p:spPr>
          <a:xfrm>
            <a:off x="7361583" y="2312505"/>
            <a:ext cx="4167808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>
                <a:latin typeface="Bookman Old Style"/>
              </a:rPr>
              <a:t>Round Robin</a:t>
            </a:r>
          </a:p>
          <a:p>
            <a:pPr marL="285750" indent="-285750">
              <a:buFont typeface="Arial"/>
              <a:buChar char="•"/>
            </a:pPr>
            <a:endParaRPr lang="en-US" sz="3200">
              <a:latin typeface="Bookman Old Style"/>
            </a:endParaRPr>
          </a:p>
          <a:p>
            <a:pPr marL="285750" indent="-285750">
              <a:buFont typeface="Arial"/>
              <a:buChar char="•"/>
            </a:pPr>
            <a:r>
              <a:rPr lang="en-US" sz="3200">
                <a:latin typeface="Bookman Old Style"/>
              </a:rPr>
              <a:t>First Come First Serve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sz="3200">
              <a:latin typeface="Bookman Old Style"/>
            </a:endParaRPr>
          </a:p>
          <a:p>
            <a:pPr marL="285750" indent="-285750">
              <a:buFont typeface="Arial"/>
              <a:buChar char="•"/>
            </a:pPr>
            <a:r>
              <a:rPr lang="en-US" sz="3200">
                <a:latin typeface="Bookman Old Style"/>
              </a:rPr>
              <a:t>Priority Based</a:t>
            </a:r>
          </a:p>
        </p:txBody>
      </p:sp>
    </p:spTree>
    <p:extLst>
      <p:ext uri="{BB962C8B-B14F-4D97-AF65-F5344CB8AC3E}">
        <p14:creationId xmlns:p14="http://schemas.microsoft.com/office/powerpoint/2010/main" val="1311358872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012AAC-44FD-CECE-317A-305A4F85CEA7}"/>
              </a:ext>
            </a:extLst>
          </p:cNvPr>
          <p:cNvSpPr txBox="1"/>
          <p:nvPr/>
        </p:nvSpPr>
        <p:spPr>
          <a:xfrm>
            <a:off x="59635" y="59634"/>
            <a:ext cx="432683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>
                <a:latin typeface="Bookman Old Style"/>
              </a:rPr>
              <a:t>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1C40A-D220-9FAD-ACF9-8A8D76303C6B}"/>
              </a:ext>
            </a:extLst>
          </p:cNvPr>
          <p:cNvSpPr txBox="1"/>
          <p:nvPr/>
        </p:nvSpPr>
        <p:spPr>
          <a:xfrm>
            <a:off x="59634" y="1199321"/>
            <a:ext cx="30413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Bookman Old Style"/>
              </a:rPr>
              <a:t>Correctly locked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B09ECB-A291-91E8-8579-D598CE15F35C}"/>
              </a:ext>
            </a:extLst>
          </p:cNvPr>
          <p:cNvSpPr txBox="1"/>
          <p:nvPr/>
        </p:nvSpPr>
        <p:spPr>
          <a:xfrm>
            <a:off x="59633" y="3273286"/>
            <a:ext cx="30413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Bookman Old Style"/>
              </a:rPr>
              <a:t>Correctly unlocked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B4126-0F86-897E-4D70-4FD1DD1679F7}"/>
              </a:ext>
            </a:extLst>
          </p:cNvPr>
          <p:cNvSpPr txBox="1"/>
          <p:nvPr/>
        </p:nvSpPr>
        <p:spPr>
          <a:xfrm>
            <a:off x="6506816" y="1199320"/>
            <a:ext cx="30413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Bookman Old Style"/>
              </a:rPr>
              <a:t>Correctly Blocking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32D25-CF7B-2C75-D331-986D6E0393B5}"/>
              </a:ext>
            </a:extLst>
          </p:cNvPr>
          <p:cNvSpPr txBox="1"/>
          <p:nvPr/>
        </p:nvSpPr>
        <p:spPr>
          <a:xfrm>
            <a:off x="6506816" y="3359425"/>
            <a:ext cx="30413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Bookman Old Style"/>
              </a:rPr>
              <a:t>Correctly Waiting</a:t>
            </a:r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3B71F25-6631-086A-A4C4-CA97AD7A6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493" y="708991"/>
            <a:ext cx="2876665" cy="6149008"/>
          </a:xfrm>
          <a:prstGeom prst="rect">
            <a:avLst/>
          </a:prstGeom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9561352-BA19-A496-F54E-1BD304AAA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44" y="708991"/>
            <a:ext cx="3629903" cy="61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0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2145F6-1AB5-EA62-6EC1-9E90A44F4089}"/>
              </a:ext>
            </a:extLst>
          </p:cNvPr>
          <p:cNvSpPr txBox="1"/>
          <p:nvPr/>
        </p:nvSpPr>
        <p:spPr>
          <a:xfrm>
            <a:off x="92765" y="159026"/>
            <a:ext cx="531412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Bookman Old Style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FAAD6-B190-DAC5-42C7-67C7439C8A1C}"/>
              </a:ext>
            </a:extLst>
          </p:cNvPr>
          <p:cNvSpPr txBox="1"/>
          <p:nvPr/>
        </p:nvSpPr>
        <p:spPr>
          <a:xfrm>
            <a:off x="238539" y="993912"/>
            <a:ext cx="11622156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>
                <a:latin typeface="Bookman Old Style"/>
              </a:rPr>
              <a:t>Developmental Issues</a:t>
            </a:r>
          </a:p>
          <a:p>
            <a:pPr marL="742950" lvl="1" indent="-285750">
              <a:buFont typeface="Courier New"/>
              <a:buChar char="o"/>
            </a:pPr>
            <a:r>
              <a:rPr lang="en-US" sz="3200">
                <a:latin typeface="Bookman Old Style"/>
              </a:rPr>
              <a:t>Differing OS systems</a:t>
            </a:r>
          </a:p>
          <a:p>
            <a:pPr marL="1200150" lvl="2" indent="-285750">
              <a:buFont typeface="Wingdings"/>
              <a:buChar char="§"/>
            </a:pPr>
            <a:r>
              <a:rPr lang="en-US" sz="3200" err="1">
                <a:latin typeface="Bookman Old Style"/>
              </a:rPr>
              <a:t>Makefile</a:t>
            </a:r>
            <a:r>
              <a:rPr lang="en-US" sz="3200">
                <a:latin typeface="Bookman Old Style"/>
              </a:rPr>
              <a:t> Complications</a:t>
            </a:r>
          </a:p>
          <a:p>
            <a:pPr marL="1200150" lvl="2" indent="-285750">
              <a:buFont typeface="Wingdings"/>
              <a:buChar char="§"/>
            </a:pPr>
            <a:r>
              <a:rPr lang="en-US" sz="3200">
                <a:latin typeface="Bookman Old Style"/>
              </a:rPr>
              <a:t>Testing Complications</a:t>
            </a:r>
          </a:p>
          <a:p>
            <a:pPr marL="1200150" lvl="2" indent="-285750">
              <a:buFont typeface="Wingdings"/>
              <a:buChar char="§"/>
            </a:pPr>
            <a:endParaRPr lang="en-US" sz="3200">
              <a:latin typeface="Bookman Old Styl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2F4FD-8CA1-3081-B2BE-4D3A810E26C7}"/>
              </a:ext>
            </a:extLst>
          </p:cNvPr>
          <p:cNvSpPr txBox="1"/>
          <p:nvPr/>
        </p:nvSpPr>
        <p:spPr>
          <a:xfrm>
            <a:off x="331304" y="3551582"/>
            <a:ext cx="66989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latin typeface="Bookman Old Style"/>
              </a:rPr>
              <a:t>Integration Issues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8B3CE-AEC4-7573-219E-ECA1F2A56FF3}"/>
              </a:ext>
            </a:extLst>
          </p:cNvPr>
          <p:cNvSpPr txBox="1"/>
          <p:nvPr/>
        </p:nvSpPr>
        <p:spPr>
          <a:xfrm>
            <a:off x="331304" y="4512364"/>
            <a:ext cx="862716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>
                <a:latin typeface="Bookman Old Style"/>
              </a:rPr>
              <a:t>Testing limited on an Individual scale</a:t>
            </a:r>
          </a:p>
        </p:txBody>
      </p:sp>
    </p:spTree>
    <p:extLst>
      <p:ext uri="{BB962C8B-B14F-4D97-AF65-F5344CB8AC3E}">
        <p14:creationId xmlns:p14="http://schemas.microsoft.com/office/powerpoint/2010/main" val="1837675465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2145F6-1AB5-EA62-6EC1-9E90A44F4089}"/>
              </a:ext>
            </a:extLst>
          </p:cNvPr>
          <p:cNvSpPr txBox="1"/>
          <p:nvPr/>
        </p:nvSpPr>
        <p:spPr>
          <a:xfrm>
            <a:off x="92765" y="159026"/>
            <a:ext cx="531412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latin typeface="Bookman Old Style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FAAD6-B190-DAC5-42C7-67C7439C8A1C}"/>
              </a:ext>
            </a:extLst>
          </p:cNvPr>
          <p:cNvSpPr txBox="1"/>
          <p:nvPr/>
        </p:nvSpPr>
        <p:spPr>
          <a:xfrm>
            <a:off x="12264887" y="1179442"/>
            <a:ext cx="11622156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>
                <a:latin typeface="Bookman Old Style"/>
              </a:rPr>
              <a:t>Developmental Issues</a:t>
            </a:r>
          </a:p>
          <a:p>
            <a:pPr marL="742950" lvl="1" indent="-285750">
              <a:buFont typeface="Courier New"/>
              <a:buChar char="o"/>
            </a:pPr>
            <a:r>
              <a:rPr lang="en-US" sz="3200">
                <a:latin typeface="Bookman Old Style"/>
              </a:rPr>
              <a:t>Differing OS systems</a:t>
            </a:r>
          </a:p>
          <a:p>
            <a:pPr marL="1200150" lvl="2" indent="-285750">
              <a:buFont typeface="Wingdings"/>
              <a:buChar char="§"/>
            </a:pPr>
            <a:r>
              <a:rPr lang="en-US" sz="3200" err="1">
                <a:latin typeface="Bookman Old Style"/>
              </a:rPr>
              <a:t>Makefile</a:t>
            </a:r>
            <a:r>
              <a:rPr lang="en-US" sz="3200">
                <a:latin typeface="Bookman Old Style"/>
              </a:rPr>
              <a:t> Complications</a:t>
            </a:r>
          </a:p>
          <a:p>
            <a:pPr marL="1200150" lvl="2" indent="-285750">
              <a:buFont typeface="Wingdings"/>
              <a:buChar char="§"/>
            </a:pPr>
            <a:r>
              <a:rPr lang="en-US" sz="3200">
                <a:latin typeface="Bookman Old Style"/>
              </a:rPr>
              <a:t>Testing Complications</a:t>
            </a:r>
          </a:p>
          <a:p>
            <a:pPr marL="1200150" lvl="2" indent="-285750">
              <a:buFont typeface="Wingdings"/>
              <a:buChar char="§"/>
            </a:pPr>
            <a:endParaRPr lang="en-US" sz="3200">
              <a:latin typeface="Bookman Old Styl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2F4FD-8CA1-3081-B2BE-4D3A810E26C7}"/>
              </a:ext>
            </a:extLst>
          </p:cNvPr>
          <p:cNvSpPr txBox="1"/>
          <p:nvPr/>
        </p:nvSpPr>
        <p:spPr>
          <a:xfrm>
            <a:off x="12357652" y="3346173"/>
            <a:ext cx="669897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latin typeface="Bookman Old Style"/>
              </a:rPr>
              <a:t>Integration Issues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8B3CE-AEC4-7573-219E-ECA1F2A56FF3}"/>
              </a:ext>
            </a:extLst>
          </p:cNvPr>
          <p:cNvSpPr txBox="1"/>
          <p:nvPr/>
        </p:nvSpPr>
        <p:spPr>
          <a:xfrm>
            <a:off x="12357652" y="4055164"/>
            <a:ext cx="862716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>
                <a:latin typeface="Bookman Old Style"/>
              </a:rPr>
              <a:t>Testing limited on an Individual scale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9337B-55BA-C080-2DCC-620A3AE8EFAA}"/>
              </a:ext>
            </a:extLst>
          </p:cNvPr>
          <p:cNvSpPr txBox="1"/>
          <p:nvPr/>
        </p:nvSpPr>
        <p:spPr>
          <a:xfrm>
            <a:off x="178904" y="974034"/>
            <a:ext cx="1183419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600">
                <a:latin typeface="Bookman Old Style"/>
              </a:rPr>
              <a:t>Moving Forward</a:t>
            </a:r>
          </a:p>
          <a:p>
            <a:pPr marL="742950" lvl="1" indent="-285750">
              <a:buFont typeface="Courier New"/>
              <a:buChar char="o"/>
            </a:pPr>
            <a:endParaRPr lang="en-US" sz="3600">
              <a:latin typeface="Bookman Old Style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3600">
                <a:latin typeface="Bookman Old Style"/>
              </a:rPr>
              <a:t>Adding different functionality</a:t>
            </a:r>
            <a:endParaRPr lang="en-US"/>
          </a:p>
          <a:p>
            <a:pPr marL="1200150" lvl="2" indent="-285750">
              <a:buFont typeface="Wingdings"/>
              <a:buChar char="§"/>
            </a:pPr>
            <a:endParaRPr lang="en-US" sz="3600">
              <a:latin typeface="Bookman Old Style"/>
            </a:endParaRPr>
          </a:p>
          <a:p>
            <a:pPr marL="1200150" lvl="2" indent="-285750">
              <a:buFont typeface="Wingdings"/>
              <a:buChar char="§"/>
            </a:pPr>
            <a:r>
              <a:rPr lang="en-US" sz="3600">
                <a:latin typeface="Bookman Old Style"/>
              </a:rPr>
              <a:t>I/O Management</a:t>
            </a:r>
            <a:endParaRPr lang="en-US"/>
          </a:p>
          <a:p>
            <a:pPr marL="1200150" lvl="2" indent="-285750">
              <a:buFont typeface="Wingdings"/>
              <a:buChar char="§"/>
            </a:pPr>
            <a:endParaRPr lang="en-US" sz="3600">
              <a:latin typeface="Bookman Old Style"/>
            </a:endParaRPr>
          </a:p>
          <a:p>
            <a:pPr marL="1200150" lvl="2" indent="-285750">
              <a:buFont typeface="Wingdings"/>
              <a:buChar char="§"/>
            </a:pPr>
            <a:r>
              <a:rPr lang="en-US" sz="3600">
                <a:latin typeface="Bookman Old Style"/>
              </a:rPr>
              <a:t>Security Features</a:t>
            </a:r>
            <a:endParaRPr lang="en-US"/>
          </a:p>
          <a:p>
            <a:pPr marL="742950" lvl="1" indent="-285750">
              <a:buFont typeface="Courier New"/>
              <a:buChar char="o"/>
            </a:pPr>
            <a:endParaRPr lang="en-US">
              <a:latin typeface="Aptos" panose="020B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80463257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3E7D2-E921-8A83-2A7E-E23145FB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4504" cy="1352067"/>
          </a:xfrm>
        </p:spPr>
        <p:txBody>
          <a:bodyPr/>
          <a:lstStyle/>
          <a:p>
            <a:r>
              <a:rPr lang="en-US">
                <a:latin typeface="Bookman Old Style"/>
                <a:ea typeface="+mj-lt"/>
                <a:cs typeface="+mj-lt"/>
              </a:rPr>
              <a:t>Process scheduling implementation</a:t>
            </a:r>
            <a:endParaRPr lang="en-US">
              <a:latin typeface="Bookman Old Styl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480F8-AE7B-720B-6834-F83538789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487" y="1918390"/>
            <a:ext cx="4644888" cy="62747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000">
                <a:latin typeface="Bookman Old Style"/>
              </a:rPr>
              <a:t>API Features</a:t>
            </a:r>
          </a:p>
        </p:txBody>
      </p:sp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C31060D-BB11-4198-4786-62C1EF2FF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32" y="2770736"/>
            <a:ext cx="7944678" cy="24988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5B505A-F3E2-8869-FA4F-06F96E2A4680}"/>
              </a:ext>
            </a:extLst>
          </p:cNvPr>
          <p:cNvSpPr txBox="1"/>
          <p:nvPr/>
        </p:nvSpPr>
        <p:spPr>
          <a:xfrm>
            <a:off x="12357651" y="2769704"/>
            <a:ext cx="399552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>
                <a:latin typeface="Bookman Old Style"/>
              </a:rPr>
              <a:t>Next Process</a:t>
            </a:r>
          </a:p>
        </p:txBody>
      </p:sp>
    </p:spTree>
    <p:extLst>
      <p:ext uri="{BB962C8B-B14F-4D97-AF65-F5344CB8AC3E}">
        <p14:creationId xmlns:p14="http://schemas.microsoft.com/office/powerpoint/2010/main" val="494271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3E7D2-E921-8A83-2A7E-E23145FB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4504" cy="1352067"/>
          </a:xfrm>
        </p:spPr>
        <p:txBody>
          <a:bodyPr/>
          <a:lstStyle/>
          <a:p>
            <a:r>
              <a:rPr lang="en-US">
                <a:latin typeface="Bookman Old Style"/>
                <a:ea typeface="+mj-lt"/>
                <a:cs typeface="+mj-lt"/>
              </a:rPr>
              <a:t>Process scheduling implementation</a:t>
            </a:r>
            <a:endParaRPr lang="en-US">
              <a:latin typeface="Bookman Old Styl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480F8-AE7B-720B-6834-F83538789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487" y="1918390"/>
            <a:ext cx="4644888" cy="62747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000">
                <a:latin typeface="Bookman Old Style"/>
              </a:rPr>
              <a:t>API Features</a:t>
            </a:r>
          </a:p>
        </p:txBody>
      </p:sp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C31060D-BB11-4198-4786-62C1EF2FF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32" y="2770736"/>
            <a:ext cx="7944678" cy="2498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0646AE-0F32-24CC-BD1A-16285D70046C}"/>
              </a:ext>
            </a:extLst>
          </p:cNvPr>
          <p:cNvSpPr txBox="1"/>
          <p:nvPr/>
        </p:nvSpPr>
        <p:spPr>
          <a:xfrm>
            <a:off x="8123582" y="2769704"/>
            <a:ext cx="399552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>
                <a:latin typeface="Bookman Old Style"/>
              </a:rPr>
              <a:t>Next 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DD4809-E073-5ED0-0620-EFFD162F4143}"/>
              </a:ext>
            </a:extLst>
          </p:cNvPr>
          <p:cNvSpPr txBox="1"/>
          <p:nvPr/>
        </p:nvSpPr>
        <p:spPr>
          <a:xfrm>
            <a:off x="12191999" y="3750365"/>
            <a:ext cx="353170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>
                <a:latin typeface="Bookman Old Style"/>
              </a:rPr>
              <a:t>Scheduling Algorithm</a:t>
            </a:r>
          </a:p>
        </p:txBody>
      </p:sp>
    </p:spTree>
    <p:extLst>
      <p:ext uri="{BB962C8B-B14F-4D97-AF65-F5344CB8AC3E}">
        <p14:creationId xmlns:p14="http://schemas.microsoft.com/office/powerpoint/2010/main" val="1536830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3E7D2-E921-8A83-2A7E-E23145FB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4504" cy="1352067"/>
          </a:xfrm>
        </p:spPr>
        <p:txBody>
          <a:bodyPr/>
          <a:lstStyle/>
          <a:p>
            <a:r>
              <a:rPr lang="en-US">
                <a:latin typeface="Bookman Old Style"/>
                <a:ea typeface="+mj-lt"/>
                <a:cs typeface="+mj-lt"/>
              </a:rPr>
              <a:t>Process scheduling implementation</a:t>
            </a:r>
            <a:endParaRPr lang="en-US">
              <a:latin typeface="Bookman Old Styl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480F8-AE7B-720B-6834-F83538789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487" y="1918390"/>
            <a:ext cx="4644888" cy="62747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000">
                <a:latin typeface="Bookman Old Style"/>
              </a:rPr>
              <a:t>API Features</a:t>
            </a:r>
          </a:p>
        </p:txBody>
      </p:sp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C31060D-BB11-4198-4786-62C1EF2FF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32" y="2770736"/>
            <a:ext cx="7944678" cy="2498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0646AE-0F32-24CC-BD1A-16285D70046C}"/>
              </a:ext>
            </a:extLst>
          </p:cNvPr>
          <p:cNvSpPr txBox="1"/>
          <p:nvPr/>
        </p:nvSpPr>
        <p:spPr>
          <a:xfrm>
            <a:off x="8123582" y="2769704"/>
            <a:ext cx="353170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>
                <a:latin typeface="Bookman Old Style"/>
              </a:rPr>
              <a:t>Next Process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1F38A-1DBA-5A1F-9CDC-22103F3667AD}"/>
              </a:ext>
            </a:extLst>
          </p:cNvPr>
          <p:cNvSpPr txBox="1"/>
          <p:nvPr/>
        </p:nvSpPr>
        <p:spPr>
          <a:xfrm>
            <a:off x="8123582" y="3677478"/>
            <a:ext cx="353170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>
                <a:latin typeface="Bookman Old Style"/>
              </a:rPr>
              <a:t> Scheduling            </a:t>
            </a:r>
            <a:r>
              <a:rPr lang="en-US" err="1">
                <a:solidFill>
                  <a:schemeClr val="bg1"/>
                </a:solidFill>
                <a:latin typeface="Bookman Old Style"/>
              </a:rPr>
              <a:t>o</a:t>
            </a:r>
            <a:r>
              <a:rPr lang="en-US" sz="3200" err="1">
                <a:latin typeface="Bookman Old Style"/>
              </a:rPr>
              <a:t>Algorithm</a:t>
            </a:r>
            <a:endParaRPr lang="en-US" sz="3200">
              <a:latin typeface="Bookman Old Style"/>
            </a:endParaRPr>
          </a:p>
        </p:txBody>
      </p:sp>
      <p:pic>
        <p:nvPicPr>
          <p:cNvPr id="8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5016F9B0-A044-6438-8963-383FE4CB7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73902" y="1480068"/>
            <a:ext cx="3542674" cy="50822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3DC48B-F385-E7E5-63F1-1ECA3ABF6A7A}"/>
              </a:ext>
            </a:extLst>
          </p:cNvPr>
          <p:cNvSpPr txBox="1"/>
          <p:nvPr/>
        </p:nvSpPr>
        <p:spPr>
          <a:xfrm>
            <a:off x="12377530" y="1689651"/>
            <a:ext cx="686462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400">
                <a:latin typeface="Bookman Old Style"/>
              </a:rPr>
              <a:t>Shows Correct 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F8D93E-2051-42EE-0929-89F3104EAE8E}"/>
              </a:ext>
            </a:extLst>
          </p:cNvPr>
          <p:cNvSpPr txBox="1"/>
          <p:nvPr/>
        </p:nvSpPr>
        <p:spPr>
          <a:xfrm>
            <a:off x="12377529" y="3226903"/>
            <a:ext cx="588396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400">
                <a:latin typeface="Bookman Old Style"/>
              </a:rPr>
              <a:t>Done In Order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399ACC-9BE6-FC1B-0AEC-8157FBB975BF}"/>
              </a:ext>
            </a:extLst>
          </p:cNvPr>
          <p:cNvSpPr txBox="1"/>
          <p:nvPr/>
        </p:nvSpPr>
        <p:spPr>
          <a:xfrm>
            <a:off x="12377530" y="4943060"/>
            <a:ext cx="631465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400">
                <a:latin typeface="Bookman Old Style"/>
              </a:rPr>
              <a:t>Everything Verified</a:t>
            </a:r>
          </a:p>
        </p:txBody>
      </p:sp>
    </p:spTree>
    <p:extLst>
      <p:ext uri="{BB962C8B-B14F-4D97-AF65-F5344CB8AC3E}">
        <p14:creationId xmlns:p14="http://schemas.microsoft.com/office/powerpoint/2010/main" val="1946417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62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Strider OS</vt:lpstr>
      <vt:lpstr>Strider OS</vt:lpstr>
      <vt:lpstr>Process Management Implementation</vt:lpstr>
      <vt:lpstr>Process Management Implementation</vt:lpstr>
      <vt:lpstr>Process control &amp; PCB management </vt:lpstr>
      <vt:lpstr>Process scheduling implementation</vt:lpstr>
      <vt:lpstr>Process scheduling implementation</vt:lpstr>
      <vt:lpstr>Process scheduling implementation</vt:lpstr>
      <vt:lpstr>Process scheduling implementation</vt:lpstr>
      <vt:lpstr>Testing</vt:lpstr>
      <vt:lpstr>Testing</vt:lpstr>
      <vt:lpstr>Testing</vt:lpstr>
      <vt:lpstr>Memory Management Peiqi Li</vt:lpstr>
      <vt:lpstr>Overview of Memory Management</vt:lpstr>
      <vt:lpstr>kernel/memory/</vt:lpstr>
      <vt:lpstr>Virtual Memory Management (vmm.c)</vt:lpstr>
      <vt:lpstr>Virtual Memory Management (vmm.c)</vt:lpstr>
      <vt:lpstr>Virtual Memory Management (vmm.c)</vt:lpstr>
      <vt:lpstr>Virtual Memory Management (vmm.c)</vt:lpstr>
      <vt:lpstr>Physical Memory Management (pmm.c)</vt:lpstr>
      <vt:lpstr>Physical Memory Management (pmm.c)</vt:lpstr>
      <vt:lpstr>Physical Memory Management (pmm.c)</vt:lpstr>
      <vt:lpstr>Paging and Memory Address Translation (paging.c)</vt:lpstr>
      <vt:lpstr>Paging and Memory Address Translation (paging.c)</vt:lpstr>
      <vt:lpstr>Paging and Memory Address Translation (paging.c)</vt:lpstr>
      <vt:lpstr>Paging and Memory Address Translation (paging.c)</vt:lpstr>
      <vt:lpstr>Kernel Heap Management (heap.c)</vt:lpstr>
      <vt:lpstr>Kernel Heap Management (heap.c)</vt:lpstr>
      <vt:lpstr>Kernel Heap Management (heap.c)</vt:lpstr>
      <vt:lpstr>Testing</vt:lpstr>
      <vt:lpstr>Testing</vt:lpstr>
      <vt:lpstr>Testing</vt:lpstr>
      <vt:lpstr>Testing</vt:lpstr>
      <vt:lpstr>File System</vt:lpstr>
      <vt:lpstr>Introduction to SimpleOS File System</vt:lpstr>
      <vt:lpstr>System Architecture</vt:lpstr>
      <vt:lpstr>System Architecture</vt:lpstr>
      <vt:lpstr>System Architecture</vt:lpstr>
      <vt:lpstr>System Architecture</vt:lpstr>
      <vt:lpstr>File System Architecture Map with API functions </vt:lpstr>
      <vt:lpstr>Key API Functions</vt:lpstr>
      <vt:lpstr>Key API Functions</vt:lpstr>
      <vt:lpstr>Key API Functions</vt:lpstr>
      <vt:lpstr>Implementation Highlights</vt:lpstr>
      <vt:lpstr>More Highlights - Case:  Buffer Cache Overflow Prevention</vt:lpstr>
      <vt:lpstr>Limitations and Future Work</vt:lpstr>
      <vt:lpstr>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</cp:revision>
  <dcterms:created xsi:type="dcterms:W3CDTF">2024-11-14T01:54:55Z</dcterms:created>
  <dcterms:modified xsi:type="dcterms:W3CDTF">2024-11-17T04:52:08Z</dcterms:modified>
</cp:coreProperties>
</file>